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8" r:id="rId6"/>
    <p:sldId id="263" r:id="rId7"/>
    <p:sldId id="264" r:id="rId8"/>
    <p:sldId id="259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50" y="172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262a9e85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262a9e85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a9e85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a9e85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a9e85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a9e85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78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a9e85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a9e85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86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E9477-1AA3-4B12-9250-22ACE3E59F3F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a9e85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a9e85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37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a9e85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a9e85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912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262a9e85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262a9e85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title="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6375" y="3386675"/>
            <a:ext cx="8251627" cy="69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23400" y="3629775"/>
            <a:ext cx="10443600" cy="32601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23400" y="6963650"/>
            <a:ext cx="104436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pic>
        <p:nvPicPr>
          <p:cNvPr id="17" name="Google Shape;17;p2" title="Киф-03.png"/>
          <p:cNvPicPr preferRelativeResize="0"/>
          <p:nvPr/>
        </p:nvPicPr>
        <p:blipFill rotWithShape="1">
          <a:blip r:embed="rId4">
            <a:alphaModFix/>
          </a:blip>
          <a:srcRect r="48278"/>
          <a:stretch/>
        </p:blipFill>
        <p:spPr>
          <a:xfrm>
            <a:off x="838200" y="688025"/>
            <a:ext cx="6363523" cy="22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title="Киф-03.png"/>
          <p:cNvPicPr preferRelativeResize="0"/>
          <p:nvPr/>
        </p:nvPicPr>
        <p:blipFill rotWithShape="1">
          <a:blip r:embed="rId4">
            <a:alphaModFix/>
          </a:blip>
          <a:srcRect l="57481"/>
          <a:stretch/>
        </p:blipFill>
        <p:spPr>
          <a:xfrm>
            <a:off x="12294812" y="688025"/>
            <a:ext cx="5231198" cy="22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262C-D0AF-4509-B68F-E0657D73AB17}" type="datetimeFigureOut">
              <a:rPr lang="ru-RU" smtClean="0"/>
              <a:t>24.04.2026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FA73-3555-4FFC-9410-E7AF91242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35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title="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025" y="5190150"/>
            <a:ext cx="6094976" cy="50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title="Киф-03.png"/>
          <p:cNvPicPr preferRelativeResize="0"/>
          <p:nvPr/>
        </p:nvPicPr>
        <p:blipFill rotWithShape="1">
          <a:blip r:embed="rId4">
            <a:alphaModFix/>
          </a:blip>
          <a:srcRect r="48278"/>
          <a:stretch/>
        </p:blipFill>
        <p:spPr>
          <a:xfrm>
            <a:off x="838200" y="688025"/>
            <a:ext cx="4709904" cy="16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title="Киф-03.png"/>
          <p:cNvPicPr preferRelativeResize="0"/>
          <p:nvPr/>
        </p:nvPicPr>
        <p:blipFill rotWithShape="1">
          <a:blip r:embed="rId4">
            <a:alphaModFix/>
          </a:blip>
          <a:srcRect l="57481"/>
          <a:stretch/>
        </p:blipFill>
        <p:spPr>
          <a:xfrm>
            <a:off x="13577984" y="688025"/>
            <a:ext cx="3871824" cy="16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8350" y="4301700"/>
            <a:ext cx="1083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pic>
        <p:nvPicPr>
          <p:cNvPr id="26" name="Google Shape;26;p3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" y="5190150"/>
            <a:ext cx="6094976" cy="50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8878200" y="2915825"/>
            <a:ext cx="8786400" cy="683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3400" y="29145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0F9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None/>
              <a:defRPr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9145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pic>
        <p:nvPicPr>
          <p:cNvPr id="9" name="Google Shape;9;p1" title="Киф-01.png"/>
          <p:cNvPicPr preferRelativeResize="0"/>
          <p:nvPr/>
        </p:nvPicPr>
        <p:blipFill rotWithShape="1">
          <a:blip r:embed="rId14">
            <a:alphaModFix/>
          </a:blip>
          <a:srcRect r="48071"/>
          <a:stretch/>
        </p:blipFill>
        <p:spPr>
          <a:xfrm>
            <a:off x="623400" y="285075"/>
            <a:ext cx="3216850" cy="11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Киф-01.png"/>
          <p:cNvPicPr preferRelativeResize="0"/>
          <p:nvPr/>
        </p:nvPicPr>
        <p:blipFill rotWithShape="1">
          <a:blip r:embed="rId14">
            <a:alphaModFix/>
          </a:blip>
          <a:srcRect l="56964" r="-986"/>
          <a:stretch/>
        </p:blipFill>
        <p:spPr>
          <a:xfrm>
            <a:off x="14937625" y="285075"/>
            <a:ext cx="2726976" cy="1145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623400" y="4037548"/>
            <a:ext cx="12573616" cy="32601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/>
            <a:r>
              <a:rPr lang="ru-RU" sz="5400" dirty="0"/>
              <a:t>Модернизация коммунальной инфраструктуры с привлечением внебюджетных источников.</a:t>
            </a:r>
            <a:br>
              <a:rPr lang="ru-RU" sz="5400" dirty="0"/>
            </a:br>
            <a:r>
              <a:rPr lang="ru-RU" sz="5400" dirty="0"/>
              <a:t>Опыт ПАО «Т Плюс»</a:t>
            </a:r>
            <a:endParaRPr sz="54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623400" y="7371423"/>
            <a:ext cx="104436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/>
            <a:r>
              <a:rPr lang="ru-RU" dirty="0"/>
              <a:t>Роман Яценко</a:t>
            </a:r>
          </a:p>
          <a:p>
            <a:pPr marL="0" lvl="0" indent="0"/>
            <a:r>
              <a:rPr lang="ru-RU" dirty="0"/>
              <a:t>Заместитель Генерального директора по коммерции</a:t>
            </a:r>
          </a:p>
          <a:p>
            <a:pPr marL="0" lvl="0" indent="0"/>
            <a:r>
              <a:rPr lang="ru-RU" dirty="0"/>
              <a:t>ПАО «Т Плюс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330232" y="248561"/>
            <a:ext cx="9797248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lvl="0"/>
            <a:r>
              <a:rPr lang="ru-RU" dirty="0"/>
              <a:t>ПАО «Т ПЛЮС» СЕГОДНЯ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 dirty="0"/>
          </a:p>
        </p:txBody>
      </p:sp>
      <p:sp>
        <p:nvSpPr>
          <p:cNvPr id="79" name="object 3"/>
          <p:cNvSpPr txBox="1"/>
          <p:nvPr/>
        </p:nvSpPr>
        <p:spPr>
          <a:xfrm>
            <a:off x="1092071" y="2140469"/>
            <a:ext cx="16906355" cy="1132882"/>
          </a:xfrm>
          <a:prstGeom prst="rect">
            <a:avLst/>
          </a:prstGeom>
        </p:spPr>
        <p:txBody>
          <a:bodyPr vert="horz" wrap="square" lIns="0" tIns="12708" rIns="0" bIns="0" rtlCol="0">
            <a:spAutoFit/>
          </a:bodyPr>
          <a:lstStyle/>
          <a:p>
            <a:pPr marL="11553" algn="ctr">
              <a:spcBef>
                <a:spcPts val="100"/>
              </a:spcBef>
            </a:pPr>
            <a:r>
              <a:rPr lang="ru-RU" sz="36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</a:t>
            </a:r>
            <a:r>
              <a:rPr lang="en-US" sz="36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«T  </a:t>
            </a:r>
            <a:r>
              <a:rPr lang="ru-RU" sz="36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Плюс» - это 5</a:t>
            </a:r>
            <a:r>
              <a:rPr lang="en-US" sz="36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36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установленной мощности электростанций и более 7</a:t>
            </a:r>
            <a:r>
              <a:rPr lang="en-US" sz="36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36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 централизованного теплоснабжения страны</a:t>
            </a:r>
            <a:endParaRPr sz="336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77716" y="3939110"/>
            <a:ext cx="2761023" cy="93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46211" tIns="46211" rIns="46211" bIns="46211" numCol="1" spcCol="38100" rtlCol="0" anchor="ctr">
            <a:spAutoFit/>
          </a:bodyPr>
          <a:lstStyle/>
          <a:p>
            <a:pPr defTabSz="531441" latinLnBrk="1" hangingPunct="0">
              <a:defRPr/>
            </a:pPr>
            <a:r>
              <a:rPr lang="ru-RU" sz="5459" spc="-26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</a:t>
            </a:r>
            <a:r>
              <a:rPr lang="ru-RU" sz="5459" spc="-173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5459" spc="-468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910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2910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2910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</a:p>
        </p:txBody>
      </p:sp>
      <p:sp>
        <p:nvSpPr>
          <p:cNvPr id="81" name="object 11"/>
          <p:cNvSpPr txBox="1"/>
          <p:nvPr/>
        </p:nvSpPr>
        <p:spPr>
          <a:xfrm>
            <a:off x="8520478" y="4776423"/>
            <a:ext cx="2870495" cy="1383107"/>
          </a:xfrm>
          <a:prstGeom prst="rect">
            <a:avLst/>
          </a:prstGeom>
        </p:spPr>
        <p:txBody>
          <a:bodyPr vert="horz" wrap="square" lIns="0" tIns="39279" rIns="0" bIns="0" rtlCol="0">
            <a:spAutoFit/>
          </a:bodyPr>
          <a:lstStyle/>
          <a:p>
            <a:pPr marL="11553" marR="4622">
              <a:spcBef>
                <a:spcPts val="309"/>
              </a:spcBef>
            </a:pPr>
            <a:r>
              <a:rPr lang="ru-RU" sz="2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установленная электрическая мощность</a:t>
            </a:r>
            <a:endParaRPr sz="29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bject 14"/>
          <p:cNvSpPr txBox="1"/>
          <p:nvPr/>
        </p:nvSpPr>
        <p:spPr>
          <a:xfrm>
            <a:off x="8487246" y="6847191"/>
            <a:ext cx="3163455" cy="851768"/>
          </a:xfrm>
          <a:prstGeom prst="rect">
            <a:avLst/>
          </a:prstGeom>
        </p:spPr>
        <p:txBody>
          <a:bodyPr vert="horz" wrap="square" lIns="0" tIns="11553" rIns="0" bIns="0" rtlCol="0">
            <a:spAutoFit/>
          </a:bodyPr>
          <a:lstStyle/>
          <a:p>
            <a:pPr marL="11553">
              <a:spcBef>
                <a:spcPts val="92"/>
              </a:spcBef>
            </a:pPr>
            <a:r>
              <a:rPr lang="ru-RU" sz="5459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22,</a:t>
            </a:r>
            <a:r>
              <a:rPr lang="ru-RU" sz="5459" spc="-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sz="5459" spc="-546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910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</a:t>
            </a:r>
            <a:r>
              <a:rPr sz="2910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</a:t>
            </a:r>
          </a:p>
        </p:txBody>
      </p:sp>
      <p:sp>
        <p:nvSpPr>
          <p:cNvPr id="83" name="object 13"/>
          <p:cNvSpPr txBox="1"/>
          <p:nvPr/>
        </p:nvSpPr>
        <p:spPr>
          <a:xfrm>
            <a:off x="8487246" y="7599444"/>
            <a:ext cx="3091380" cy="973764"/>
          </a:xfrm>
          <a:prstGeom prst="rect">
            <a:avLst/>
          </a:prstGeom>
        </p:spPr>
        <p:txBody>
          <a:bodyPr vert="horz" wrap="square" lIns="0" tIns="39279" rIns="0" bIns="0" rtlCol="0">
            <a:spAutoFit/>
          </a:bodyPr>
          <a:lstStyle/>
          <a:p>
            <a:pPr marL="13284" marR="4622" indent="-2310">
              <a:spcBef>
                <a:spcPts val="309"/>
              </a:spcBef>
            </a:pPr>
            <a:r>
              <a:rPr lang="ru-RU" sz="2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протяжённость </a:t>
            </a:r>
          </a:p>
          <a:p>
            <a:pPr marL="13284" marR="4622" indent="-2310">
              <a:spcBef>
                <a:spcPts val="309"/>
              </a:spcBef>
            </a:pPr>
            <a:r>
              <a:rPr lang="ru-RU" sz="2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тепловых сетей</a:t>
            </a:r>
            <a:endParaRPr sz="29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bject 15"/>
          <p:cNvSpPr txBox="1"/>
          <p:nvPr/>
        </p:nvSpPr>
        <p:spPr>
          <a:xfrm>
            <a:off x="13358228" y="6847191"/>
            <a:ext cx="2823149" cy="851768"/>
          </a:xfrm>
          <a:prstGeom prst="rect">
            <a:avLst/>
          </a:prstGeom>
        </p:spPr>
        <p:txBody>
          <a:bodyPr vert="horz" wrap="square" lIns="0" tIns="11553" rIns="0" bIns="0" rtlCol="0">
            <a:spAutoFit/>
          </a:bodyPr>
          <a:lstStyle/>
          <a:p>
            <a:pPr marL="11553">
              <a:spcBef>
                <a:spcPts val="92"/>
              </a:spcBef>
            </a:pPr>
            <a:r>
              <a:rPr sz="5459" spc="-5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5459" spc="5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2910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  <a:r>
              <a:rPr sz="5459" spc="-49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5459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bject 16"/>
          <p:cNvSpPr txBox="1"/>
          <p:nvPr/>
        </p:nvSpPr>
        <p:spPr>
          <a:xfrm>
            <a:off x="13417495" y="7634001"/>
            <a:ext cx="2297975" cy="459481"/>
          </a:xfrm>
          <a:prstGeom prst="rect">
            <a:avLst/>
          </a:prstGeom>
        </p:spPr>
        <p:txBody>
          <a:bodyPr vert="horz" wrap="square" lIns="0" tIns="11553" rIns="0" bIns="0" rtlCol="0">
            <a:spAutoFit/>
          </a:bodyPr>
          <a:lstStyle/>
          <a:p>
            <a:pPr marL="13284" marR="4622" indent="-2310">
              <a:spcBef>
                <a:spcPts val="309"/>
              </a:spcBef>
            </a:pPr>
            <a:r>
              <a:rPr lang="ru-RU" sz="2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</a:t>
            </a:r>
            <a:endParaRPr sz="29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bject 12"/>
          <p:cNvSpPr txBox="1"/>
          <p:nvPr/>
        </p:nvSpPr>
        <p:spPr>
          <a:xfrm>
            <a:off x="3864752" y="4728731"/>
            <a:ext cx="2614379" cy="1620518"/>
          </a:xfrm>
          <a:prstGeom prst="rect">
            <a:avLst/>
          </a:prstGeom>
        </p:spPr>
        <p:txBody>
          <a:bodyPr vert="horz" wrap="square" lIns="0" tIns="55671" rIns="0" bIns="0" rtlCol="0" anchor="ctr">
            <a:noAutofit/>
          </a:bodyPr>
          <a:lstStyle/>
          <a:p>
            <a:pPr marL="11553" marR="769434">
              <a:lnSpc>
                <a:spcPct val="80000"/>
              </a:lnSpc>
            </a:pPr>
            <a:r>
              <a:rPr lang="ru-RU" sz="4913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ru-RU" sz="3274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ТЭС</a:t>
            </a:r>
            <a:endParaRPr lang="en-US" sz="29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553" marR="769434">
              <a:lnSpc>
                <a:spcPct val="80000"/>
              </a:lnSpc>
            </a:pPr>
            <a:r>
              <a:rPr lang="ru-RU" sz="4913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913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913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913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ГЭС</a:t>
            </a:r>
            <a:endParaRPr sz="29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bject 24"/>
          <p:cNvSpPr txBox="1"/>
          <p:nvPr/>
        </p:nvSpPr>
        <p:spPr>
          <a:xfrm>
            <a:off x="2432657" y="3939200"/>
            <a:ext cx="1657251" cy="935182"/>
          </a:xfrm>
          <a:prstGeom prst="rect">
            <a:avLst/>
          </a:prstGeom>
        </p:spPr>
        <p:txBody>
          <a:bodyPr vert="horz" wrap="square" lIns="0" tIns="10976" rIns="0" bIns="0" rtlCol="0">
            <a:spAutoFit/>
          </a:bodyPr>
          <a:lstStyle/>
          <a:p>
            <a:pPr marL="11553" algn="ctr">
              <a:spcBef>
                <a:spcPts val="87"/>
              </a:spcBef>
            </a:pPr>
            <a:r>
              <a:rPr lang="ru-RU" sz="5459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ru-RU" sz="6005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751641" y="6847192"/>
            <a:ext cx="4371161" cy="93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3">
              <a:spcBef>
                <a:spcPts val="92"/>
              </a:spcBef>
            </a:pPr>
            <a:r>
              <a:rPr lang="en-US" sz="5459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5459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r>
              <a:rPr lang="en-US" sz="5459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910" spc="-1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котельных</a:t>
            </a:r>
            <a:endParaRPr lang="en-US" sz="2910" spc="-14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358228" y="3939110"/>
            <a:ext cx="3840588" cy="93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46211" tIns="46211" rIns="46211" bIns="46211" numCol="1" spcCol="38100" rtlCol="0" anchor="ctr">
            <a:spAutoFit/>
          </a:bodyPr>
          <a:lstStyle/>
          <a:p>
            <a:pPr defTabSz="531441" latinLnBrk="1" hangingPunct="0">
              <a:defRPr/>
            </a:pPr>
            <a:r>
              <a:rPr lang="ru-RU" sz="5459" spc="-26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51,</a:t>
            </a:r>
            <a:r>
              <a:rPr lang="ru-RU" sz="5459" spc="-173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5459" spc="-468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910" spc="-14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Гкал/ч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758306" y="4340495"/>
            <a:ext cx="3060554" cy="5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3">
              <a:spcBef>
                <a:spcPts val="92"/>
              </a:spcBef>
            </a:pPr>
            <a:r>
              <a:rPr lang="ru-RU" sz="2910" spc="-1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электростанции</a:t>
            </a:r>
          </a:p>
        </p:txBody>
      </p:sp>
      <p:sp>
        <p:nvSpPr>
          <p:cNvPr id="91" name="object 11"/>
          <p:cNvSpPr txBox="1"/>
          <p:nvPr/>
        </p:nvSpPr>
        <p:spPr>
          <a:xfrm>
            <a:off x="13443641" y="4776424"/>
            <a:ext cx="2870495" cy="1383107"/>
          </a:xfrm>
          <a:prstGeom prst="rect">
            <a:avLst/>
          </a:prstGeom>
        </p:spPr>
        <p:txBody>
          <a:bodyPr vert="horz" wrap="square" lIns="0" tIns="39279" rIns="0" bIns="0" rtlCol="0">
            <a:spAutoFit/>
          </a:bodyPr>
          <a:lstStyle/>
          <a:p>
            <a:pPr marL="11553" marR="4622">
              <a:spcBef>
                <a:spcPts val="309"/>
              </a:spcBef>
            </a:pPr>
            <a:r>
              <a:rPr lang="ru-RU" sz="2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установленная тепловая мощность</a:t>
            </a:r>
            <a:endParaRPr sz="29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bject 502"/>
          <p:cNvSpPr/>
          <p:nvPr/>
        </p:nvSpPr>
        <p:spPr>
          <a:xfrm>
            <a:off x="7630635" y="4570664"/>
            <a:ext cx="473619" cy="656919"/>
          </a:xfrm>
          <a:custGeom>
            <a:avLst/>
            <a:gdLst/>
            <a:ahLst/>
            <a:cxnLst/>
            <a:rect l="l" t="t" r="r" b="b"/>
            <a:pathLst>
              <a:path w="442017" h="613086">
                <a:moveTo>
                  <a:pt x="440316" y="234443"/>
                </a:moveTo>
                <a:lnTo>
                  <a:pt x="438620" y="230898"/>
                </a:lnTo>
                <a:lnTo>
                  <a:pt x="435049" y="228647"/>
                </a:lnTo>
                <a:lnTo>
                  <a:pt x="243469" y="228647"/>
                </a:lnTo>
                <a:lnTo>
                  <a:pt x="314540" y="14502"/>
                </a:lnTo>
                <a:lnTo>
                  <a:pt x="316089" y="9821"/>
                </a:lnTo>
                <a:lnTo>
                  <a:pt x="314068" y="4706"/>
                </a:lnTo>
                <a:lnTo>
                  <a:pt x="309744" y="2345"/>
                </a:lnTo>
                <a:lnTo>
                  <a:pt x="305446" y="0"/>
                </a:lnTo>
                <a:lnTo>
                  <a:pt x="300053" y="1041"/>
                </a:lnTo>
                <a:lnTo>
                  <a:pt x="296928" y="4884"/>
                </a:lnTo>
                <a:lnTo>
                  <a:pt x="32208" y="365166"/>
                </a:lnTo>
                <a:lnTo>
                  <a:pt x="277499" y="61396"/>
                </a:lnTo>
                <a:lnTo>
                  <a:pt x="219684" y="235626"/>
                </a:lnTo>
                <a:lnTo>
                  <a:pt x="218642" y="238730"/>
                </a:lnTo>
                <a:lnTo>
                  <a:pt x="219176" y="242149"/>
                </a:lnTo>
                <a:lnTo>
                  <a:pt x="221087" y="244804"/>
                </a:lnTo>
                <a:lnTo>
                  <a:pt x="223014" y="247458"/>
                </a:lnTo>
                <a:lnTo>
                  <a:pt x="226076" y="249023"/>
                </a:lnTo>
                <a:lnTo>
                  <a:pt x="409809" y="249023"/>
                </a:lnTo>
                <a:lnTo>
                  <a:pt x="439054" y="245238"/>
                </a:lnTo>
                <a:lnTo>
                  <a:pt x="441515" y="242186"/>
                </a:lnTo>
                <a:lnTo>
                  <a:pt x="442017" y="237987"/>
                </a:lnTo>
                <a:lnTo>
                  <a:pt x="440316" y="234443"/>
                </a:lnTo>
                <a:close/>
              </a:path>
              <a:path w="442017" h="613086">
                <a:moveTo>
                  <a:pt x="1696" y="379747"/>
                </a:moveTo>
                <a:lnTo>
                  <a:pt x="3397" y="383291"/>
                </a:lnTo>
                <a:lnTo>
                  <a:pt x="6968" y="385548"/>
                </a:lnTo>
                <a:lnTo>
                  <a:pt x="198543" y="385548"/>
                </a:lnTo>
                <a:lnTo>
                  <a:pt x="127477" y="599693"/>
                </a:lnTo>
                <a:lnTo>
                  <a:pt x="125928" y="604363"/>
                </a:lnTo>
                <a:lnTo>
                  <a:pt x="127943" y="609478"/>
                </a:lnTo>
                <a:lnTo>
                  <a:pt x="132268" y="611840"/>
                </a:lnTo>
                <a:lnTo>
                  <a:pt x="133807" y="612682"/>
                </a:lnTo>
                <a:lnTo>
                  <a:pt x="135477" y="613086"/>
                </a:lnTo>
                <a:lnTo>
                  <a:pt x="140147" y="613086"/>
                </a:lnTo>
                <a:lnTo>
                  <a:pt x="143079" y="611771"/>
                </a:lnTo>
                <a:lnTo>
                  <a:pt x="145084" y="609300"/>
                </a:lnTo>
                <a:lnTo>
                  <a:pt x="439054" y="245238"/>
                </a:lnTo>
                <a:lnTo>
                  <a:pt x="409809" y="249023"/>
                </a:lnTo>
                <a:lnTo>
                  <a:pt x="164518" y="552789"/>
                </a:lnTo>
                <a:lnTo>
                  <a:pt x="222333" y="378569"/>
                </a:lnTo>
                <a:lnTo>
                  <a:pt x="223364" y="375465"/>
                </a:lnTo>
                <a:lnTo>
                  <a:pt x="222841" y="372046"/>
                </a:lnTo>
                <a:lnTo>
                  <a:pt x="220930" y="369397"/>
                </a:lnTo>
                <a:lnTo>
                  <a:pt x="219003" y="366742"/>
                </a:lnTo>
                <a:lnTo>
                  <a:pt x="215941" y="365166"/>
                </a:lnTo>
                <a:lnTo>
                  <a:pt x="32208" y="365166"/>
                </a:lnTo>
                <a:lnTo>
                  <a:pt x="296928" y="4884"/>
                </a:lnTo>
                <a:lnTo>
                  <a:pt x="2952" y="368957"/>
                </a:lnTo>
                <a:lnTo>
                  <a:pt x="502" y="372009"/>
                </a:lnTo>
                <a:lnTo>
                  <a:pt x="0" y="376203"/>
                </a:lnTo>
                <a:lnTo>
                  <a:pt x="1696" y="379747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>
            <a:noAutofit/>
          </a:bodyPr>
          <a:lstStyle/>
          <a:p>
            <a:endParaRPr sz="182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7480406" y="7222521"/>
            <a:ext cx="726596" cy="499386"/>
            <a:chOff x="1490778" y="8012958"/>
            <a:chExt cx="673984" cy="463226"/>
          </a:xfrm>
          <a:solidFill>
            <a:srgbClr val="ED7D31"/>
          </a:solidFill>
        </p:grpSpPr>
        <p:sp>
          <p:nvSpPr>
            <p:cNvPr id="94" name="object 451"/>
            <p:cNvSpPr/>
            <p:nvPr/>
          </p:nvSpPr>
          <p:spPr>
            <a:xfrm>
              <a:off x="1490778" y="8259320"/>
              <a:ext cx="673984" cy="190418"/>
            </a:xfrm>
            <a:custGeom>
              <a:avLst/>
              <a:gdLst/>
              <a:ahLst/>
              <a:cxnLst/>
              <a:rect l="l" t="t" r="r" b="b"/>
              <a:pathLst>
                <a:path w="673984" h="190418">
                  <a:moveTo>
                    <a:pt x="24627" y="143566"/>
                  </a:moveTo>
                  <a:lnTo>
                    <a:pt x="24627" y="46846"/>
                  </a:lnTo>
                  <a:lnTo>
                    <a:pt x="17770" y="10143"/>
                  </a:lnTo>
                  <a:lnTo>
                    <a:pt x="8354" y="20176"/>
                  </a:lnTo>
                  <a:lnTo>
                    <a:pt x="2202" y="32639"/>
                  </a:lnTo>
                  <a:lnTo>
                    <a:pt x="0" y="46846"/>
                  </a:lnTo>
                  <a:lnTo>
                    <a:pt x="0" y="143566"/>
                  </a:lnTo>
                  <a:lnTo>
                    <a:pt x="3226" y="160652"/>
                  </a:lnTo>
                  <a:lnTo>
                    <a:pt x="10145" y="172646"/>
                  </a:lnTo>
                  <a:lnTo>
                    <a:pt x="20178" y="182062"/>
                  </a:lnTo>
                  <a:lnTo>
                    <a:pt x="32642" y="188215"/>
                  </a:lnTo>
                  <a:lnTo>
                    <a:pt x="24627" y="143566"/>
                  </a:lnTo>
                  <a:close/>
                </a:path>
                <a:path w="673984" h="190418">
                  <a:moveTo>
                    <a:pt x="210637" y="182711"/>
                  </a:moveTo>
                  <a:lnTo>
                    <a:pt x="211464" y="178827"/>
                  </a:lnTo>
                  <a:lnTo>
                    <a:pt x="210569" y="175151"/>
                  </a:lnTo>
                  <a:lnTo>
                    <a:pt x="210150" y="173486"/>
                  </a:lnTo>
                  <a:lnTo>
                    <a:pt x="209941" y="171759"/>
                  </a:lnTo>
                  <a:lnTo>
                    <a:pt x="209941" y="5512"/>
                  </a:lnTo>
                  <a:lnTo>
                    <a:pt x="204428" y="0"/>
                  </a:lnTo>
                  <a:lnTo>
                    <a:pt x="46851" y="0"/>
                  </a:lnTo>
                  <a:lnTo>
                    <a:pt x="43655" y="107"/>
                  </a:lnTo>
                  <a:lnTo>
                    <a:pt x="29766" y="3225"/>
                  </a:lnTo>
                  <a:lnTo>
                    <a:pt x="17770" y="10143"/>
                  </a:lnTo>
                  <a:lnTo>
                    <a:pt x="24627" y="46846"/>
                  </a:lnTo>
                  <a:lnTo>
                    <a:pt x="25673" y="40104"/>
                  </a:lnTo>
                  <a:lnTo>
                    <a:pt x="33623" y="29004"/>
                  </a:lnTo>
                  <a:lnTo>
                    <a:pt x="46851" y="24627"/>
                  </a:lnTo>
                  <a:lnTo>
                    <a:pt x="185313" y="24627"/>
                  </a:lnTo>
                  <a:lnTo>
                    <a:pt x="185313" y="165785"/>
                  </a:lnTo>
                  <a:lnTo>
                    <a:pt x="46851" y="165785"/>
                  </a:lnTo>
                  <a:lnTo>
                    <a:pt x="40109" y="164740"/>
                  </a:lnTo>
                  <a:lnTo>
                    <a:pt x="29005" y="156793"/>
                  </a:lnTo>
                  <a:lnTo>
                    <a:pt x="24627" y="143566"/>
                  </a:lnTo>
                  <a:lnTo>
                    <a:pt x="32642" y="188215"/>
                  </a:lnTo>
                  <a:lnTo>
                    <a:pt x="46851" y="190418"/>
                  </a:lnTo>
                  <a:lnTo>
                    <a:pt x="202391" y="190418"/>
                  </a:lnTo>
                  <a:lnTo>
                    <a:pt x="205962" y="188680"/>
                  </a:lnTo>
                  <a:lnTo>
                    <a:pt x="208307" y="185695"/>
                  </a:lnTo>
                  <a:lnTo>
                    <a:pt x="210637" y="182711"/>
                  </a:lnTo>
                  <a:close/>
                </a:path>
                <a:path w="673984" h="190418">
                  <a:moveTo>
                    <a:pt x="644984" y="33621"/>
                  </a:moveTo>
                  <a:lnTo>
                    <a:pt x="649362" y="46846"/>
                  </a:lnTo>
                  <a:lnTo>
                    <a:pt x="649362" y="143566"/>
                  </a:lnTo>
                  <a:lnTo>
                    <a:pt x="648315" y="150311"/>
                  </a:lnTo>
                  <a:lnTo>
                    <a:pt x="640364" y="161409"/>
                  </a:lnTo>
                  <a:lnTo>
                    <a:pt x="627132" y="165785"/>
                  </a:lnTo>
                  <a:lnTo>
                    <a:pt x="438599" y="165785"/>
                  </a:lnTo>
                  <a:lnTo>
                    <a:pt x="425322" y="190418"/>
                  </a:lnTo>
                  <a:lnTo>
                    <a:pt x="627132" y="190418"/>
                  </a:lnTo>
                  <a:lnTo>
                    <a:pt x="630333" y="190310"/>
                  </a:lnTo>
                  <a:lnTo>
                    <a:pt x="644221" y="187190"/>
                  </a:lnTo>
                  <a:lnTo>
                    <a:pt x="656215" y="180271"/>
                  </a:lnTo>
                  <a:lnTo>
                    <a:pt x="665630" y="170237"/>
                  </a:lnTo>
                  <a:lnTo>
                    <a:pt x="671782" y="157773"/>
                  </a:lnTo>
                  <a:lnTo>
                    <a:pt x="673984" y="143566"/>
                  </a:lnTo>
                  <a:lnTo>
                    <a:pt x="673984" y="46846"/>
                  </a:lnTo>
                  <a:lnTo>
                    <a:pt x="670759" y="29763"/>
                  </a:lnTo>
                  <a:lnTo>
                    <a:pt x="663840" y="17769"/>
                  </a:lnTo>
                  <a:lnTo>
                    <a:pt x="653807" y="8354"/>
                  </a:lnTo>
                  <a:lnTo>
                    <a:pt x="641342" y="2202"/>
                  </a:lnTo>
                  <a:lnTo>
                    <a:pt x="627132" y="0"/>
                  </a:lnTo>
                  <a:lnTo>
                    <a:pt x="438599" y="24627"/>
                  </a:lnTo>
                  <a:lnTo>
                    <a:pt x="627132" y="24627"/>
                  </a:lnTo>
                  <a:lnTo>
                    <a:pt x="633880" y="25674"/>
                  </a:lnTo>
                  <a:lnTo>
                    <a:pt x="644984" y="33621"/>
                  </a:lnTo>
                  <a:close/>
                </a:path>
                <a:path w="673984" h="190418">
                  <a:moveTo>
                    <a:pt x="415652" y="185727"/>
                  </a:moveTo>
                  <a:lnTo>
                    <a:pt x="417976" y="188685"/>
                  </a:lnTo>
                  <a:lnTo>
                    <a:pt x="421557" y="190418"/>
                  </a:lnTo>
                  <a:lnTo>
                    <a:pt x="425322" y="190418"/>
                  </a:lnTo>
                  <a:lnTo>
                    <a:pt x="438599" y="165785"/>
                  </a:lnTo>
                  <a:lnTo>
                    <a:pt x="438599" y="24627"/>
                  </a:lnTo>
                  <a:lnTo>
                    <a:pt x="627132" y="0"/>
                  </a:lnTo>
                  <a:lnTo>
                    <a:pt x="419484" y="0"/>
                  </a:lnTo>
                  <a:lnTo>
                    <a:pt x="413971" y="5512"/>
                  </a:lnTo>
                  <a:lnTo>
                    <a:pt x="413971" y="171759"/>
                  </a:lnTo>
                  <a:lnTo>
                    <a:pt x="413762" y="173507"/>
                  </a:lnTo>
                  <a:lnTo>
                    <a:pt x="413343" y="175219"/>
                  </a:lnTo>
                  <a:lnTo>
                    <a:pt x="412458" y="178884"/>
                  </a:lnTo>
                  <a:lnTo>
                    <a:pt x="413317" y="182758"/>
                  </a:lnTo>
                  <a:lnTo>
                    <a:pt x="415652" y="1857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object 452"/>
            <p:cNvSpPr/>
            <p:nvPr/>
          </p:nvSpPr>
          <p:spPr>
            <a:xfrm>
              <a:off x="1676093" y="8229361"/>
              <a:ext cx="28968" cy="239745"/>
            </a:xfrm>
            <a:custGeom>
              <a:avLst/>
              <a:gdLst/>
              <a:ahLst/>
              <a:cxnLst/>
              <a:rect l="l" t="t" r="r" b="b"/>
              <a:pathLst>
                <a:path w="28968" h="239745">
                  <a:moveTo>
                    <a:pt x="135" y="194483"/>
                  </a:moveTo>
                  <a:lnTo>
                    <a:pt x="2932" y="208501"/>
                  </a:lnTo>
                  <a:lnTo>
                    <a:pt x="8987" y="221033"/>
                  </a:lnTo>
                  <a:lnTo>
                    <a:pt x="17824" y="231606"/>
                  </a:lnTo>
                  <a:lnTo>
                    <a:pt x="28968" y="239745"/>
                  </a:lnTo>
                  <a:lnTo>
                    <a:pt x="24627" y="190559"/>
                  </a:lnTo>
                  <a:lnTo>
                    <a:pt x="24627" y="47281"/>
                  </a:lnTo>
                  <a:lnTo>
                    <a:pt x="25802" y="0"/>
                  </a:lnTo>
                  <a:lnTo>
                    <a:pt x="15225" y="8833"/>
                  </a:lnTo>
                  <a:lnTo>
                    <a:pt x="7083" y="19975"/>
                  </a:lnTo>
                  <a:lnTo>
                    <a:pt x="1850" y="32948"/>
                  </a:lnTo>
                  <a:lnTo>
                    <a:pt x="0" y="47281"/>
                  </a:lnTo>
                  <a:lnTo>
                    <a:pt x="0" y="190559"/>
                  </a:lnTo>
                  <a:lnTo>
                    <a:pt x="135" y="19448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bject 453"/>
            <p:cNvSpPr/>
            <p:nvPr/>
          </p:nvSpPr>
          <p:spPr>
            <a:xfrm>
              <a:off x="1700720" y="8220376"/>
              <a:ext cx="228657" cy="255808"/>
            </a:xfrm>
            <a:custGeom>
              <a:avLst/>
              <a:gdLst/>
              <a:ahLst/>
              <a:cxnLst/>
              <a:rect l="l" t="t" r="r" b="b"/>
              <a:pathLst>
                <a:path w="228657" h="255808">
                  <a:moveTo>
                    <a:pt x="0" y="56265"/>
                  </a:moveTo>
                  <a:lnTo>
                    <a:pt x="905" y="48736"/>
                  </a:lnTo>
                  <a:lnTo>
                    <a:pt x="7082" y="36342"/>
                  </a:lnTo>
                  <a:lnTo>
                    <a:pt x="17832" y="27806"/>
                  </a:lnTo>
                  <a:lnTo>
                    <a:pt x="31653" y="24627"/>
                  </a:lnTo>
                  <a:lnTo>
                    <a:pt x="172387" y="24627"/>
                  </a:lnTo>
                  <a:lnTo>
                    <a:pt x="179906" y="25530"/>
                  </a:lnTo>
                  <a:lnTo>
                    <a:pt x="192304" y="31701"/>
                  </a:lnTo>
                  <a:lnTo>
                    <a:pt x="200844" y="42446"/>
                  </a:lnTo>
                  <a:lnTo>
                    <a:pt x="204025" y="56265"/>
                  </a:lnTo>
                  <a:lnTo>
                    <a:pt x="204025" y="199543"/>
                  </a:lnTo>
                  <a:lnTo>
                    <a:pt x="203123" y="207058"/>
                  </a:lnTo>
                  <a:lnTo>
                    <a:pt x="196952" y="219457"/>
                  </a:lnTo>
                  <a:lnTo>
                    <a:pt x="186207" y="227996"/>
                  </a:lnTo>
                  <a:lnTo>
                    <a:pt x="172387" y="231176"/>
                  </a:lnTo>
                  <a:lnTo>
                    <a:pt x="31653" y="231176"/>
                  </a:lnTo>
                  <a:lnTo>
                    <a:pt x="24125" y="230272"/>
                  </a:lnTo>
                  <a:lnTo>
                    <a:pt x="11724" y="224101"/>
                  </a:lnTo>
                  <a:lnTo>
                    <a:pt x="3181" y="213359"/>
                  </a:lnTo>
                  <a:lnTo>
                    <a:pt x="0" y="199543"/>
                  </a:lnTo>
                  <a:lnTo>
                    <a:pt x="4341" y="248729"/>
                  </a:lnTo>
                  <a:lnTo>
                    <a:pt x="17318" y="253960"/>
                  </a:lnTo>
                  <a:lnTo>
                    <a:pt x="31653" y="255808"/>
                  </a:lnTo>
                  <a:lnTo>
                    <a:pt x="172387" y="255808"/>
                  </a:lnTo>
                  <a:lnTo>
                    <a:pt x="190321" y="252879"/>
                  </a:lnTo>
                  <a:lnTo>
                    <a:pt x="202856" y="246829"/>
                  </a:lnTo>
                  <a:lnTo>
                    <a:pt x="213432" y="237995"/>
                  </a:lnTo>
                  <a:lnTo>
                    <a:pt x="221574" y="226854"/>
                  </a:lnTo>
                  <a:lnTo>
                    <a:pt x="226807" y="213878"/>
                  </a:lnTo>
                  <a:lnTo>
                    <a:pt x="228657" y="199543"/>
                  </a:lnTo>
                  <a:lnTo>
                    <a:pt x="228657" y="56265"/>
                  </a:lnTo>
                  <a:lnTo>
                    <a:pt x="225727" y="38331"/>
                  </a:lnTo>
                  <a:lnTo>
                    <a:pt x="219675" y="25797"/>
                  </a:lnTo>
                  <a:lnTo>
                    <a:pt x="210839" y="15223"/>
                  </a:lnTo>
                  <a:lnTo>
                    <a:pt x="199697" y="7082"/>
                  </a:lnTo>
                  <a:lnTo>
                    <a:pt x="186721" y="1849"/>
                  </a:lnTo>
                  <a:lnTo>
                    <a:pt x="172387" y="0"/>
                  </a:lnTo>
                  <a:lnTo>
                    <a:pt x="31653" y="0"/>
                  </a:lnTo>
                  <a:lnTo>
                    <a:pt x="27729" y="135"/>
                  </a:lnTo>
                  <a:lnTo>
                    <a:pt x="13710" y="2931"/>
                  </a:lnTo>
                  <a:lnTo>
                    <a:pt x="1174" y="8984"/>
                  </a:lnTo>
                  <a:lnTo>
                    <a:pt x="0" y="5626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bject 454"/>
            <p:cNvSpPr/>
            <p:nvPr/>
          </p:nvSpPr>
          <p:spPr>
            <a:xfrm>
              <a:off x="1641540" y="8022261"/>
              <a:ext cx="325843" cy="127944"/>
            </a:xfrm>
            <a:custGeom>
              <a:avLst/>
              <a:gdLst/>
              <a:ahLst/>
              <a:cxnLst/>
              <a:rect l="l" t="t" r="r" b="b"/>
              <a:pathLst>
                <a:path w="325843" h="127944">
                  <a:moveTo>
                    <a:pt x="24622" y="40114"/>
                  </a:moveTo>
                  <a:lnTo>
                    <a:pt x="28103" y="32612"/>
                  </a:lnTo>
                  <a:lnTo>
                    <a:pt x="33491" y="28162"/>
                  </a:lnTo>
                  <a:lnTo>
                    <a:pt x="36328" y="25801"/>
                  </a:lnTo>
                  <a:lnTo>
                    <a:pt x="39302" y="24612"/>
                  </a:lnTo>
                  <a:lnTo>
                    <a:pt x="43066" y="24612"/>
                  </a:lnTo>
                  <a:lnTo>
                    <a:pt x="44543" y="24827"/>
                  </a:lnTo>
                  <a:lnTo>
                    <a:pt x="95196" y="34486"/>
                  </a:lnTo>
                  <a:lnTo>
                    <a:pt x="92738" y="40547"/>
                  </a:lnTo>
                  <a:lnTo>
                    <a:pt x="89497" y="52884"/>
                  </a:lnTo>
                  <a:lnTo>
                    <a:pt x="88395" y="65663"/>
                  </a:lnTo>
                  <a:lnTo>
                    <a:pt x="88621" y="71467"/>
                  </a:lnTo>
                  <a:lnTo>
                    <a:pt x="90700" y="84078"/>
                  </a:lnTo>
                  <a:lnTo>
                    <a:pt x="94860" y="96113"/>
                  </a:lnTo>
                  <a:lnTo>
                    <a:pt x="45119" y="103165"/>
                  </a:lnTo>
                  <a:lnTo>
                    <a:pt x="43145" y="127944"/>
                  </a:lnTo>
                  <a:lnTo>
                    <a:pt x="44961" y="127944"/>
                  </a:lnTo>
                  <a:lnTo>
                    <a:pt x="46773" y="127813"/>
                  </a:lnTo>
                  <a:lnTo>
                    <a:pt x="48584" y="127551"/>
                  </a:lnTo>
                  <a:lnTo>
                    <a:pt x="116881" y="117876"/>
                  </a:lnTo>
                  <a:lnTo>
                    <a:pt x="121284" y="117253"/>
                  </a:lnTo>
                  <a:lnTo>
                    <a:pt x="125022" y="114285"/>
                  </a:lnTo>
                  <a:lnTo>
                    <a:pt x="126624" y="110112"/>
                  </a:lnTo>
                  <a:lnTo>
                    <a:pt x="128242" y="105955"/>
                  </a:lnTo>
                  <a:lnTo>
                    <a:pt x="127467" y="101249"/>
                  </a:lnTo>
                  <a:lnTo>
                    <a:pt x="124619" y="97819"/>
                  </a:lnTo>
                  <a:lnTo>
                    <a:pt x="119537" y="90437"/>
                  </a:lnTo>
                  <a:lnTo>
                    <a:pt x="114694" y="78503"/>
                  </a:lnTo>
                  <a:lnTo>
                    <a:pt x="113027" y="65663"/>
                  </a:lnTo>
                  <a:lnTo>
                    <a:pt x="113812" y="56820"/>
                  </a:lnTo>
                  <a:lnTo>
                    <a:pt x="117672" y="44531"/>
                  </a:lnTo>
                  <a:lnTo>
                    <a:pt x="124556" y="33580"/>
                  </a:lnTo>
                  <a:lnTo>
                    <a:pt x="127331" y="30230"/>
                  </a:lnTo>
                  <a:lnTo>
                    <a:pt x="128132" y="25659"/>
                  </a:lnTo>
                  <a:lnTo>
                    <a:pt x="126655" y="21560"/>
                  </a:lnTo>
                  <a:lnTo>
                    <a:pt x="125179" y="17476"/>
                  </a:lnTo>
                  <a:lnTo>
                    <a:pt x="121655" y="14461"/>
                  </a:lnTo>
                  <a:lnTo>
                    <a:pt x="117373" y="13639"/>
                  </a:lnTo>
                  <a:lnTo>
                    <a:pt x="49160" y="629"/>
                  </a:lnTo>
                  <a:lnTo>
                    <a:pt x="40823" y="0"/>
                  </a:lnTo>
                  <a:lnTo>
                    <a:pt x="28801" y="2577"/>
                  </a:lnTo>
                  <a:lnTo>
                    <a:pt x="17779" y="9183"/>
                  </a:lnTo>
                  <a:lnTo>
                    <a:pt x="6874" y="22205"/>
                  </a:lnTo>
                  <a:lnTo>
                    <a:pt x="1791" y="34318"/>
                  </a:lnTo>
                  <a:lnTo>
                    <a:pt x="0" y="47276"/>
                  </a:lnTo>
                  <a:lnTo>
                    <a:pt x="0" y="80820"/>
                  </a:lnTo>
                  <a:lnTo>
                    <a:pt x="2520" y="96189"/>
                  </a:lnTo>
                  <a:lnTo>
                    <a:pt x="8217" y="107926"/>
                  </a:lnTo>
                  <a:lnTo>
                    <a:pt x="16784" y="117735"/>
                  </a:lnTo>
                  <a:lnTo>
                    <a:pt x="30653" y="125840"/>
                  </a:lnTo>
                  <a:lnTo>
                    <a:pt x="32930" y="99139"/>
                  </a:lnTo>
                  <a:lnTo>
                    <a:pt x="27800" y="94688"/>
                  </a:lnTo>
                  <a:lnTo>
                    <a:pt x="24622" y="87678"/>
                  </a:lnTo>
                  <a:lnTo>
                    <a:pt x="24622" y="40114"/>
                  </a:lnTo>
                  <a:close/>
                </a:path>
                <a:path w="325843" h="127944">
                  <a:moveTo>
                    <a:pt x="43145" y="127944"/>
                  </a:moveTo>
                  <a:lnTo>
                    <a:pt x="45119" y="103165"/>
                  </a:lnTo>
                  <a:lnTo>
                    <a:pt x="39846" y="103971"/>
                  </a:lnTo>
                  <a:lnTo>
                    <a:pt x="35527" y="101385"/>
                  </a:lnTo>
                  <a:lnTo>
                    <a:pt x="32930" y="99139"/>
                  </a:lnTo>
                  <a:lnTo>
                    <a:pt x="30653" y="125840"/>
                  </a:lnTo>
                  <a:lnTo>
                    <a:pt x="43145" y="127944"/>
                  </a:lnTo>
                  <a:close/>
                </a:path>
                <a:path w="325843" h="127944">
                  <a:moveTo>
                    <a:pt x="298001" y="124710"/>
                  </a:moveTo>
                  <a:lnTo>
                    <a:pt x="309147" y="117630"/>
                  </a:lnTo>
                  <a:lnTo>
                    <a:pt x="318953" y="105771"/>
                  </a:lnTo>
                  <a:lnTo>
                    <a:pt x="324058" y="93762"/>
                  </a:lnTo>
                  <a:lnTo>
                    <a:pt x="325843" y="80820"/>
                  </a:lnTo>
                  <a:lnTo>
                    <a:pt x="325843" y="47276"/>
                  </a:lnTo>
                  <a:lnTo>
                    <a:pt x="322889" y="30699"/>
                  </a:lnTo>
                  <a:lnTo>
                    <a:pt x="316921" y="19013"/>
                  </a:lnTo>
                  <a:lnTo>
                    <a:pt x="308231" y="9393"/>
                  </a:lnTo>
                  <a:lnTo>
                    <a:pt x="300926" y="4460"/>
                  </a:lnTo>
                  <a:lnTo>
                    <a:pt x="289131" y="465"/>
                  </a:lnTo>
                  <a:lnTo>
                    <a:pt x="276787" y="613"/>
                  </a:lnTo>
                  <a:lnTo>
                    <a:pt x="208894" y="12963"/>
                  </a:lnTo>
                  <a:lnTo>
                    <a:pt x="204553" y="13749"/>
                  </a:lnTo>
                  <a:lnTo>
                    <a:pt x="200978" y="16785"/>
                  </a:lnTo>
                  <a:lnTo>
                    <a:pt x="199501" y="20932"/>
                  </a:lnTo>
                  <a:lnTo>
                    <a:pt x="198009" y="25078"/>
                  </a:lnTo>
                  <a:lnTo>
                    <a:pt x="198863" y="29701"/>
                  </a:lnTo>
                  <a:lnTo>
                    <a:pt x="201716" y="33052"/>
                  </a:lnTo>
                  <a:lnTo>
                    <a:pt x="207185" y="40892"/>
                  </a:lnTo>
                  <a:lnTo>
                    <a:pt x="212040" y="52825"/>
                  </a:lnTo>
                  <a:lnTo>
                    <a:pt x="213710" y="65663"/>
                  </a:lnTo>
                  <a:lnTo>
                    <a:pt x="231280" y="33921"/>
                  </a:lnTo>
                  <a:lnTo>
                    <a:pt x="281185" y="24842"/>
                  </a:lnTo>
                  <a:lnTo>
                    <a:pt x="286027" y="23984"/>
                  </a:lnTo>
                  <a:lnTo>
                    <a:pt x="289985" y="26240"/>
                  </a:lnTo>
                  <a:lnTo>
                    <a:pt x="292457" y="28298"/>
                  </a:lnTo>
                  <a:lnTo>
                    <a:pt x="297776" y="32743"/>
                  </a:lnTo>
                  <a:lnTo>
                    <a:pt x="301210" y="40188"/>
                  </a:lnTo>
                  <a:lnTo>
                    <a:pt x="301210" y="87636"/>
                  </a:lnTo>
                  <a:lnTo>
                    <a:pt x="298048" y="94626"/>
                  </a:lnTo>
                  <a:lnTo>
                    <a:pt x="292964" y="99060"/>
                  </a:lnTo>
                  <a:lnTo>
                    <a:pt x="290321" y="101343"/>
                  </a:lnTo>
                  <a:lnTo>
                    <a:pt x="286027" y="103903"/>
                  </a:lnTo>
                  <a:lnTo>
                    <a:pt x="280672" y="103154"/>
                  </a:lnTo>
                  <a:lnTo>
                    <a:pt x="277305" y="127562"/>
                  </a:lnTo>
                  <a:lnTo>
                    <a:pt x="279080" y="127797"/>
                  </a:lnTo>
                  <a:lnTo>
                    <a:pt x="280850" y="127923"/>
                  </a:lnTo>
                  <a:lnTo>
                    <a:pt x="282593" y="127923"/>
                  </a:lnTo>
                  <a:lnTo>
                    <a:pt x="285682" y="127799"/>
                  </a:lnTo>
                  <a:lnTo>
                    <a:pt x="298001" y="124710"/>
                  </a:lnTo>
                  <a:close/>
                </a:path>
                <a:path w="325843" h="127944">
                  <a:moveTo>
                    <a:pt x="199774" y="110452"/>
                  </a:moveTo>
                  <a:lnTo>
                    <a:pt x="201376" y="114641"/>
                  </a:lnTo>
                  <a:lnTo>
                    <a:pt x="205145" y="117630"/>
                  </a:lnTo>
                  <a:lnTo>
                    <a:pt x="209590" y="118243"/>
                  </a:lnTo>
                  <a:lnTo>
                    <a:pt x="277305" y="127562"/>
                  </a:lnTo>
                  <a:lnTo>
                    <a:pt x="280672" y="103154"/>
                  </a:lnTo>
                  <a:lnTo>
                    <a:pt x="231731" y="96427"/>
                  </a:lnTo>
                  <a:lnTo>
                    <a:pt x="233998" y="90781"/>
                  </a:lnTo>
                  <a:lnTo>
                    <a:pt x="237235" y="78451"/>
                  </a:lnTo>
                  <a:lnTo>
                    <a:pt x="238338" y="65663"/>
                  </a:lnTo>
                  <a:lnTo>
                    <a:pt x="237988" y="58453"/>
                  </a:lnTo>
                  <a:lnTo>
                    <a:pt x="235672" y="45883"/>
                  </a:lnTo>
                  <a:lnTo>
                    <a:pt x="231280" y="33921"/>
                  </a:lnTo>
                  <a:lnTo>
                    <a:pt x="213710" y="65663"/>
                  </a:lnTo>
                  <a:lnTo>
                    <a:pt x="212842" y="74966"/>
                  </a:lnTo>
                  <a:lnTo>
                    <a:pt x="208861" y="87218"/>
                  </a:lnTo>
                  <a:lnTo>
                    <a:pt x="201857" y="98097"/>
                  </a:lnTo>
                  <a:lnTo>
                    <a:pt x="198967" y="101531"/>
                  </a:lnTo>
                  <a:lnTo>
                    <a:pt x="198171" y="106269"/>
                  </a:lnTo>
                  <a:lnTo>
                    <a:pt x="199774" y="1104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object 455"/>
            <p:cNvSpPr/>
            <p:nvPr/>
          </p:nvSpPr>
          <p:spPr>
            <a:xfrm>
              <a:off x="1782208" y="8162189"/>
              <a:ext cx="45380" cy="82814"/>
            </a:xfrm>
            <a:custGeom>
              <a:avLst/>
              <a:gdLst/>
              <a:ahLst/>
              <a:cxnLst/>
              <a:rect l="l" t="t" r="r" b="b"/>
              <a:pathLst>
                <a:path w="45380" h="82814">
                  <a:moveTo>
                    <a:pt x="45380" y="82814"/>
                  </a:moveTo>
                  <a:lnTo>
                    <a:pt x="33067" y="0"/>
                  </a:lnTo>
                  <a:lnTo>
                    <a:pt x="33067" y="58186"/>
                  </a:lnTo>
                  <a:lnTo>
                    <a:pt x="12318" y="58186"/>
                  </a:lnTo>
                  <a:lnTo>
                    <a:pt x="0" y="82814"/>
                  </a:lnTo>
                  <a:lnTo>
                    <a:pt x="45380" y="8281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bject 456"/>
            <p:cNvSpPr/>
            <p:nvPr/>
          </p:nvSpPr>
          <p:spPr>
            <a:xfrm>
              <a:off x="1769899" y="8133378"/>
              <a:ext cx="70003" cy="111624"/>
            </a:xfrm>
            <a:custGeom>
              <a:avLst/>
              <a:gdLst/>
              <a:ahLst/>
              <a:cxnLst/>
              <a:rect l="l" t="t" r="r" b="b"/>
              <a:pathLst>
                <a:path w="70003" h="111624">
                  <a:moveTo>
                    <a:pt x="70003" y="8910"/>
                  </a:moveTo>
                  <a:lnTo>
                    <a:pt x="67997" y="5104"/>
                  </a:lnTo>
                  <a:lnTo>
                    <a:pt x="64652" y="2806"/>
                  </a:lnTo>
                  <a:lnTo>
                    <a:pt x="61280" y="513"/>
                  </a:lnTo>
                  <a:lnTo>
                    <a:pt x="57019" y="0"/>
                  </a:lnTo>
                  <a:lnTo>
                    <a:pt x="53233" y="1492"/>
                  </a:lnTo>
                  <a:lnTo>
                    <a:pt x="41552" y="4449"/>
                  </a:lnTo>
                  <a:lnTo>
                    <a:pt x="28978" y="4515"/>
                  </a:lnTo>
                  <a:lnTo>
                    <a:pt x="16769" y="1492"/>
                  </a:lnTo>
                  <a:lnTo>
                    <a:pt x="12983" y="26"/>
                  </a:lnTo>
                  <a:lnTo>
                    <a:pt x="8717" y="518"/>
                  </a:lnTo>
                  <a:lnTo>
                    <a:pt x="5350" y="2806"/>
                  </a:lnTo>
                  <a:lnTo>
                    <a:pt x="1999" y="5104"/>
                  </a:lnTo>
                  <a:lnTo>
                    <a:pt x="0" y="8910"/>
                  </a:lnTo>
                  <a:lnTo>
                    <a:pt x="0" y="106111"/>
                  </a:lnTo>
                  <a:lnTo>
                    <a:pt x="5518" y="111624"/>
                  </a:lnTo>
                  <a:lnTo>
                    <a:pt x="12308" y="111624"/>
                  </a:lnTo>
                  <a:lnTo>
                    <a:pt x="24627" y="86997"/>
                  </a:lnTo>
                  <a:lnTo>
                    <a:pt x="24627" y="28810"/>
                  </a:lnTo>
                  <a:lnTo>
                    <a:pt x="31454" y="29753"/>
                  </a:lnTo>
                  <a:lnTo>
                    <a:pt x="38543" y="29753"/>
                  </a:lnTo>
                  <a:lnTo>
                    <a:pt x="45375" y="28810"/>
                  </a:lnTo>
                  <a:lnTo>
                    <a:pt x="57689" y="111624"/>
                  </a:lnTo>
                  <a:lnTo>
                    <a:pt x="64490" y="111624"/>
                  </a:lnTo>
                  <a:lnTo>
                    <a:pt x="70003" y="106111"/>
                  </a:lnTo>
                  <a:lnTo>
                    <a:pt x="70003" y="891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object 457"/>
            <p:cNvSpPr/>
            <p:nvPr/>
          </p:nvSpPr>
          <p:spPr>
            <a:xfrm>
              <a:off x="1729934" y="8012958"/>
              <a:ext cx="149948" cy="138116"/>
            </a:xfrm>
            <a:custGeom>
              <a:avLst/>
              <a:gdLst/>
              <a:ahLst/>
              <a:cxnLst/>
              <a:rect l="l" t="t" r="r" b="b"/>
              <a:pathLst>
                <a:path w="149948" h="138116">
                  <a:moveTo>
                    <a:pt x="0" y="74966"/>
                  </a:moveTo>
                  <a:lnTo>
                    <a:pt x="173" y="80101"/>
                  </a:lnTo>
                  <a:lnTo>
                    <a:pt x="2522" y="94287"/>
                  </a:lnTo>
                  <a:lnTo>
                    <a:pt x="7406" y="107449"/>
                  </a:lnTo>
                  <a:lnTo>
                    <a:pt x="14556" y="119320"/>
                  </a:lnTo>
                  <a:lnTo>
                    <a:pt x="23707" y="129631"/>
                  </a:lnTo>
                  <a:lnTo>
                    <a:pt x="34591" y="138116"/>
                  </a:lnTo>
                  <a:lnTo>
                    <a:pt x="41365" y="112421"/>
                  </a:lnTo>
                  <a:lnTo>
                    <a:pt x="32464" y="101914"/>
                  </a:lnTo>
                  <a:lnTo>
                    <a:pt x="26689" y="89231"/>
                  </a:lnTo>
                  <a:lnTo>
                    <a:pt x="24632" y="74966"/>
                  </a:lnTo>
                  <a:lnTo>
                    <a:pt x="25400" y="66180"/>
                  </a:lnTo>
                  <a:lnTo>
                    <a:pt x="29778" y="52805"/>
                  </a:lnTo>
                  <a:lnTo>
                    <a:pt x="37516" y="41368"/>
                  </a:lnTo>
                  <a:lnTo>
                    <a:pt x="48022" y="32463"/>
                  </a:lnTo>
                  <a:lnTo>
                    <a:pt x="60703" y="26685"/>
                  </a:lnTo>
                  <a:lnTo>
                    <a:pt x="74966" y="24627"/>
                  </a:lnTo>
                  <a:lnTo>
                    <a:pt x="83764" y="25397"/>
                  </a:lnTo>
                  <a:lnTo>
                    <a:pt x="97139" y="29780"/>
                  </a:lnTo>
                  <a:lnTo>
                    <a:pt x="108575" y="37521"/>
                  </a:lnTo>
                  <a:lnTo>
                    <a:pt x="117479" y="48029"/>
                  </a:lnTo>
                  <a:lnTo>
                    <a:pt x="123257" y="60708"/>
                  </a:lnTo>
                  <a:lnTo>
                    <a:pt x="125315" y="74966"/>
                  </a:lnTo>
                  <a:lnTo>
                    <a:pt x="129634" y="126227"/>
                  </a:lnTo>
                  <a:lnTo>
                    <a:pt x="138120" y="115343"/>
                  </a:lnTo>
                  <a:lnTo>
                    <a:pt x="144513" y="102993"/>
                  </a:lnTo>
                  <a:lnTo>
                    <a:pt x="148544" y="89445"/>
                  </a:lnTo>
                  <a:lnTo>
                    <a:pt x="149948" y="74966"/>
                  </a:lnTo>
                  <a:lnTo>
                    <a:pt x="149774" y="69828"/>
                  </a:lnTo>
                  <a:lnTo>
                    <a:pt x="147423" y="55645"/>
                  </a:lnTo>
                  <a:lnTo>
                    <a:pt x="142536" y="42486"/>
                  </a:lnTo>
                  <a:lnTo>
                    <a:pt x="135382" y="30618"/>
                  </a:lnTo>
                  <a:lnTo>
                    <a:pt x="126228" y="20308"/>
                  </a:lnTo>
                  <a:lnTo>
                    <a:pt x="115342" y="11824"/>
                  </a:lnTo>
                  <a:lnTo>
                    <a:pt x="102991" y="5433"/>
                  </a:lnTo>
                  <a:lnTo>
                    <a:pt x="89443" y="1402"/>
                  </a:lnTo>
                  <a:lnTo>
                    <a:pt x="74966" y="0"/>
                  </a:lnTo>
                  <a:lnTo>
                    <a:pt x="69839" y="173"/>
                  </a:lnTo>
                  <a:lnTo>
                    <a:pt x="55654" y="2521"/>
                  </a:lnTo>
                  <a:lnTo>
                    <a:pt x="42492" y="7404"/>
                  </a:lnTo>
                  <a:lnTo>
                    <a:pt x="30622" y="14555"/>
                  </a:lnTo>
                  <a:lnTo>
                    <a:pt x="20311" y="23706"/>
                  </a:lnTo>
                  <a:lnTo>
                    <a:pt x="11825" y="34591"/>
                  </a:lnTo>
                  <a:lnTo>
                    <a:pt x="5434" y="46940"/>
                  </a:lnTo>
                  <a:lnTo>
                    <a:pt x="1403" y="60488"/>
                  </a:lnTo>
                  <a:lnTo>
                    <a:pt x="0" y="7496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bject 458"/>
            <p:cNvSpPr/>
            <p:nvPr/>
          </p:nvSpPr>
          <p:spPr>
            <a:xfrm>
              <a:off x="1764525" y="8087924"/>
              <a:ext cx="95043" cy="74976"/>
            </a:xfrm>
            <a:custGeom>
              <a:avLst/>
              <a:gdLst/>
              <a:ahLst/>
              <a:cxnLst/>
              <a:rect l="l" t="t" r="r" b="b"/>
              <a:pathLst>
                <a:path w="95043" h="74976">
                  <a:moveTo>
                    <a:pt x="90724" y="0"/>
                  </a:moveTo>
                  <a:lnTo>
                    <a:pt x="89953" y="8804"/>
                  </a:lnTo>
                  <a:lnTo>
                    <a:pt x="85569" y="22179"/>
                  </a:lnTo>
                  <a:lnTo>
                    <a:pt x="77825" y="33612"/>
                  </a:lnTo>
                  <a:lnTo>
                    <a:pt x="67316" y="42512"/>
                  </a:lnTo>
                  <a:lnTo>
                    <a:pt x="54634" y="48287"/>
                  </a:lnTo>
                  <a:lnTo>
                    <a:pt x="40375" y="50344"/>
                  </a:lnTo>
                  <a:lnTo>
                    <a:pt x="31583" y="49575"/>
                  </a:lnTo>
                  <a:lnTo>
                    <a:pt x="18208" y="45195"/>
                  </a:lnTo>
                  <a:lnTo>
                    <a:pt x="6773" y="37455"/>
                  </a:lnTo>
                  <a:lnTo>
                    <a:pt x="0" y="63150"/>
                  </a:lnTo>
                  <a:lnTo>
                    <a:pt x="12349" y="69542"/>
                  </a:lnTo>
                  <a:lnTo>
                    <a:pt x="25896" y="73573"/>
                  </a:lnTo>
                  <a:lnTo>
                    <a:pt x="40375" y="74976"/>
                  </a:lnTo>
                  <a:lnTo>
                    <a:pt x="45521" y="74802"/>
                  </a:lnTo>
                  <a:lnTo>
                    <a:pt x="59703" y="72450"/>
                  </a:lnTo>
                  <a:lnTo>
                    <a:pt x="72862" y="67565"/>
                  </a:lnTo>
                  <a:lnTo>
                    <a:pt x="84732" y="60413"/>
                  </a:lnTo>
                  <a:lnTo>
                    <a:pt x="95043" y="51261"/>
                  </a:lnTo>
                  <a:lnTo>
                    <a:pt x="907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object 459"/>
            <p:cNvSpPr/>
            <p:nvPr/>
          </p:nvSpPr>
          <p:spPr>
            <a:xfrm>
              <a:off x="1526154" y="8299235"/>
              <a:ext cx="146702" cy="24627"/>
            </a:xfrm>
            <a:custGeom>
              <a:avLst/>
              <a:gdLst/>
              <a:ahLst/>
              <a:cxnLst/>
              <a:rect l="l" t="t" r="r" b="b"/>
              <a:pathLst>
                <a:path w="146702" h="24627">
                  <a:moveTo>
                    <a:pt x="134388" y="24627"/>
                  </a:moveTo>
                  <a:lnTo>
                    <a:pt x="141184" y="24627"/>
                  </a:lnTo>
                  <a:lnTo>
                    <a:pt x="146702" y="19109"/>
                  </a:lnTo>
                  <a:lnTo>
                    <a:pt x="146702" y="5512"/>
                  </a:lnTo>
                  <a:lnTo>
                    <a:pt x="141184" y="0"/>
                  </a:lnTo>
                  <a:lnTo>
                    <a:pt x="5512" y="0"/>
                  </a:lnTo>
                  <a:lnTo>
                    <a:pt x="0" y="5512"/>
                  </a:lnTo>
                  <a:lnTo>
                    <a:pt x="0" y="19109"/>
                  </a:lnTo>
                  <a:lnTo>
                    <a:pt x="5512" y="24627"/>
                  </a:lnTo>
                  <a:lnTo>
                    <a:pt x="134388" y="246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object 460"/>
            <p:cNvSpPr/>
            <p:nvPr/>
          </p:nvSpPr>
          <p:spPr>
            <a:xfrm>
              <a:off x="1917398" y="8299235"/>
              <a:ext cx="146707" cy="24627"/>
            </a:xfrm>
            <a:custGeom>
              <a:avLst/>
              <a:gdLst/>
              <a:ahLst/>
              <a:cxnLst/>
              <a:rect l="l" t="t" r="r" b="b"/>
              <a:pathLst>
                <a:path w="146707" h="24627">
                  <a:moveTo>
                    <a:pt x="134388" y="24627"/>
                  </a:moveTo>
                  <a:lnTo>
                    <a:pt x="141184" y="24627"/>
                  </a:lnTo>
                  <a:lnTo>
                    <a:pt x="146707" y="19109"/>
                  </a:lnTo>
                  <a:lnTo>
                    <a:pt x="146707" y="5512"/>
                  </a:lnTo>
                  <a:lnTo>
                    <a:pt x="141184" y="0"/>
                  </a:lnTo>
                  <a:lnTo>
                    <a:pt x="5518" y="0"/>
                  </a:lnTo>
                  <a:lnTo>
                    <a:pt x="0" y="5512"/>
                  </a:lnTo>
                  <a:lnTo>
                    <a:pt x="0" y="19109"/>
                  </a:lnTo>
                  <a:lnTo>
                    <a:pt x="5518" y="24627"/>
                  </a:lnTo>
                  <a:lnTo>
                    <a:pt x="134388" y="246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object 461"/>
            <p:cNvSpPr/>
            <p:nvPr/>
          </p:nvSpPr>
          <p:spPr>
            <a:xfrm>
              <a:off x="2072647" y="8299235"/>
              <a:ext cx="54841" cy="24627"/>
            </a:xfrm>
            <a:custGeom>
              <a:avLst/>
              <a:gdLst/>
              <a:ahLst/>
              <a:cxnLst/>
              <a:rect l="l" t="t" r="r" b="b"/>
              <a:pathLst>
                <a:path w="54841" h="24627">
                  <a:moveTo>
                    <a:pt x="42522" y="24627"/>
                  </a:moveTo>
                  <a:lnTo>
                    <a:pt x="49323" y="24627"/>
                  </a:lnTo>
                  <a:lnTo>
                    <a:pt x="54841" y="19109"/>
                  </a:lnTo>
                  <a:lnTo>
                    <a:pt x="54841" y="5512"/>
                  </a:lnTo>
                  <a:lnTo>
                    <a:pt x="49323" y="0"/>
                  </a:lnTo>
                  <a:lnTo>
                    <a:pt x="5512" y="0"/>
                  </a:lnTo>
                  <a:lnTo>
                    <a:pt x="0" y="5512"/>
                  </a:lnTo>
                  <a:lnTo>
                    <a:pt x="0" y="19109"/>
                  </a:lnTo>
                  <a:lnTo>
                    <a:pt x="5512" y="24627"/>
                  </a:lnTo>
                  <a:lnTo>
                    <a:pt x="42522" y="246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332560" y="4587598"/>
            <a:ext cx="685397" cy="1004594"/>
            <a:chOff x="14479288" y="6442930"/>
            <a:chExt cx="780467" cy="1143938"/>
          </a:xfrm>
          <a:solidFill>
            <a:srgbClr val="ED7D31"/>
          </a:solidFill>
        </p:grpSpPr>
        <p:sp>
          <p:nvSpPr>
            <p:cNvPr id="106" name="object 516"/>
            <p:cNvSpPr/>
            <p:nvPr/>
          </p:nvSpPr>
          <p:spPr>
            <a:xfrm>
              <a:off x="14551161" y="6935481"/>
              <a:ext cx="33635" cy="580201"/>
            </a:xfrm>
            <a:custGeom>
              <a:avLst/>
              <a:gdLst/>
              <a:ahLst/>
              <a:cxnLst/>
              <a:rect l="l" t="t" r="r" b="b"/>
              <a:pathLst>
                <a:path w="33635" h="580201">
                  <a:moveTo>
                    <a:pt x="25709" y="13605"/>
                  </a:moveTo>
                  <a:lnTo>
                    <a:pt x="24831" y="0"/>
                  </a:lnTo>
                  <a:lnTo>
                    <a:pt x="25282" y="77334"/>
                  </a:lnTo>
                  <a:lnTo>
                    <a:pt x="33635" y="87651"/>
                  </a:lnTo>
                  <a:lnTo>
                    <a:pt x="28283" y="26811"/>
                  </a:lnTo>
                  <a:lnTo>
                    <a:pt x="25709" y="13605"/>
                  </a:lnTo>
                  <a:close/>
                </a:path>
                <a:path w="33635" h="580201">
                  <a:moveTo>
                    <a:pt x="95206" y="127797"/>
                  </a:moveTo>
                  <a:lnTo>
                    <a:pt x="113692" y="119357"/>
                  </a:lnTo>
                  <a:lnTo>
                    <a:pt x="115848" y="118352"/>
                  </a:lnTo>
                  <a:lnTo>
                    <a:pt x="138921" y="104203"/>
                  </a:lnTo>
                  <a:lnTo>
                    <a:pt x="158313" y="85928"/>
                  </a:lnTo>
                  <a:lnTo>
                    <a:pt x="173555" y="64255"/>
                  </a:lnTo>
                  <a:lnTo>
                    <a:pt x="184178" y="39915"/>
                  </a:lnTo>
                  <a:lnTo>
                    <a:pt x="189714" y="13637"/>
                  </a:lnTo>
                  <a:lnTo>
                    <a:pt x="190428" y="0"/>
                  </a:lnTo>
                  <a:lnTo>
                    <a:pt x="190428" y="-361831"/>
                  </a:lnTo>
                  <a:lnTo>
                    <a:pt x="186697" y="-392799"/>
                  </a:lnTo>
                  <a:lnTo>
                    <a:pt x="177890" y="-417685"/>
                  </a:lnTo>
                  <a:lnTo>
                    <a:pt x="164356" y="-440251"/>
                  </a:lnTo>
                  <a:lnTo>
                    <a:pt x="146521" y="-459759"/>
                  </a:lnTo>
                  <a:lnTo>
                    <a:pt x="124812" y="-475472"/>
                  </a:lnTo>
                  <a:lnTo>
                    <a:pt x="95206" y="-492550"/>
                  </a:lnTo>
                  <a:lnTo>
                    <a:pt x="65615" y="-475472"/>
                  </a:lnTo>
                  <a:lnTo>
                    <a:pt x="40663" y="-456761"/>
                  </a:lnTo>
                  <a:lnTo>
                    <a:pt x="23514" y="-436693"/>
                  </a:lnTo>
                  <a:lnTo>
                    <a:pt x="10735" y="-413689"/>
                  </a:lnTo>
                  <a:lnTo>
                    <a:pt x="2755" y="-388489"/>
                  </a:lnTo>
                  <a:lnTo>
                    <a:pt x="0" y="-361831"/>
                  </a:lnTo>
                  <a:lnTo>
                    <a:pt x="21" y="2373"/>
                  </a:lnTo>
                  <a:lnTo>
                    <a:pt x="3316" y="29239"/>
                  </a:lnTo>
                  <a:lnTo>
                    <a:pt x="11893" y="54469"/>
                  </a:lnTo>
                  <a:lnTo>
                    <a:pt x="25282" y="77334"/>
                  </a:lnTo>
                  <a:lnTo>
                    <a:pt x="24831" y="0"/>
                  </a:lnTo>
                  <a:lnTo>
                    <a:pt x="24831" y="-361831"/>
                  </a:lnTo>
                  <a:lnTo>
                    <a:pt x="29572" y="-393143"/>
                  </a:lnTo>
                  <a:lnTo>
                    <a:pt x="40390" y="-417139"/>
                  </a:lnTo>
                  <a:lnTo>
                    <a:pt x="56758" y="-437787"/>
                  </a:lnTo>
                  <a:lnTo>
                    <a:pt x="78029" y="-453960"/>
                  </a:lnTo>
                  <a:lnTo>
                    <a:pt x="95211" y="-463881"/>
                  </a:lnTo>
                  <a:lnTo>
                    <a:pt x="112404" y="-453960"/>
                  </a:lnTo>
                  <a:lnTo>
                    <a:pt x="137152" y="-434202"/>
                  </a:lnTo>
                  <a:lnTo>
                    <a:pt x="152525" y="-412837"/>
                  </a:lnTo>
                  <a:lnTo>
                    <a:pt x="162224" y="-388338"/>
                  </a:lnTo>
                  <a:lnTo>
                    <a:pt x="165602" y="-361831"/>
                  </a:lnTo>
                  <a:lnTo>
                    <a:pt x="165599" y="805"/>
                  </a:lnTo>
                  <a:lnTo>
                    <a:pt x="161948" y="27567"/>
                  </a:lnTo>
                  <a:lnTo>
                    <a:pt x="151890" y="52148"/>
                  </a:lnTo>
                  <a:lnTo>
                    <a:pt x="136137" y="73437"/>
                  </a:lnTo>
                  <a:lnTo>
                    <a:pt x="115402" y="90325"/>
                  </a:lnTo>
                  <a:lnTo>
                    <a:pt x="95211" y="100499"/>
                  </a:lnTo>
                  <a:lnTo>
                    <a:pt x="87039" y="96771"/>
                  </a:lnTo>
                  <a:lnTo>
                    <a:pt x="63478" y="82004"/>
                  </a:lnTo>
                  <a:lnTo>
                    <a:pt x="45292" y="62649"/>
                  </a:lnTo>
                  <a:lnTo>
                    <a:pt x="32465" y="39479"/>
                  </a:lnTo>
                  <a:lnTo>
                    <a:pt x="28283" y="26811"/>
                  </a:lnTo>
                  <a:lnTo>
                    <a:pt x="33635" y="87651"/>
                  </a:lnTo>
                  <a:lnTo>
                    <a:pt x="43014" y="97103"/>
                  </a:lnTo>
                  <a:lnTo>
                    <a:pt x="53362" y="105599"/>
                  </a:lnTo>
                  <a:lnTo>
                    <a:pt x="64621" y="113047"/>
                  </a:lnTo>
                  <a:lnTo>
                    <a:pt x="76730" y="119357"/>
                  </a:lnTo>
                  <a:lnTo>
                    <a:pt x="95206" y="12779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object 513"/>
            <p:cNvSpPr/>
            <p:nvPr/>
          </p:nvSpPr>
          <p:spPr>
            <a:xfrm>
              <a:off x="14776379" y="6935481"/>
              <a:ext cx="33639" cy="580202"/>
            </a:xfrm>
            <a:custGeom>
              <a:avLst/>
              <a:gdLst/>
              <a:ahLst/>
              <a:cxnLst/>
              <a:rect l="l" t="t" r="r" b="b"/>
              <a:pathLst>
                <a:path w="33639" h="580202">
                  <a:moveTo>
                    <a:pt x="25709" y="13603"/>
                  </a:moveTo>
                  <a:lnTo>
                    <a:pt x="24831" y="0"/>
                  </a:lnTo>
                  <a:lnTo>
                    <a:pt x="25286" y="77335"/>
                  </a:lnTo>
                  <a:lnTo>
                    <a:pt x="33639" y="87651"/>
                  </a:lnTo>
                  <a:lnTo>
                    <a:pt x="28283" y="26808"/>
                  </a:lnTo>
                  <a:lnTo>
                    <a:pt x="25709" y="13603"/>
                  </a:lnTo>
                  <a:close/>
                </a:path>
                <a:path w="33639" h="580202">
                  <a:moveTo>
                    <a:pt x="95216" y="127797"/>
                  </a:moveTo>
                  <a:lnTo>
                    <a:pt x="113703" y="119357"/>
                  </a:lnTo>
                  <a:lnTo>
                    <a:pt x="115858" y="118352"/>
                  </a:lnTo>
                  <a:lnTo>
                    <a:pt x="138930" y="104201"/>
                  </a:lnTo>
                  <a:lnTo>
                    <a:pt x="158321" y="85924"/>
                  </a:lnTo>
                  <a:lnTo>
                    <a:pt x="173564" y="64251"/>
                  </a:lnTo>
                  <a:lnTo>
                    <a:pt x="184188" y="39912"/>
                  </a:lnTo>
                  <a:lnTo>
                    <a:pt x="189725" y="13636"/>
                  </a:lnTo>
                  <a:lnTo>
                    <a:pt x="190439" y="0"/>
                  </a:lnTo>
                  <a:lnTo>
                    <a:pt x="190439" y="-361831"/>
                  </a:lnTo>
                  <a:lnTo>
                    <a:pt x="186706" y="-392804"/>
                  </a:lnTo>
                  <a:lnTo>
                    <a:pt x="177897" y="-417689"/>
                  </a:lnTo>
                  <a:lnTo>
                    <a:pt x="164361" y="-440255"/>
                  </a:lnTo>
                  <a:lnTo>
                    <a:pt x="146523" y="-459762"/>
                  </a:lnTo>
                  <a:lnTo>
                    <a:pt x="124812" y="-475472"/>
                  </a:lnTo>
                  <a:lnTo>
                    <a:pt x="95216" y="-492550"/>
                  </a:lnTo>
                  <a:lnTo>
                    <a:pt x="65615" y="-475472"/>
                  </a:lnTo>
                  <a:lnTo>
                    <a:pt x="40663" y="-456759"/>
                  </a:lnTo>
                  <a:lnTo>
                    <a:pt x="23514" y="-436691"/>
                  </a:lnTo>
                  <a:lnTo>
                    <a:pt x="10735" y="-413688"/>
                  </a:lnTo>
                  <a:lnTo>
                    <a:pt x="2755" y="-388488"/>
                  </a:lnTo>
                  <a:lnTo>
                    <a:pt x="0" y="-361831"/>
                  </a:lnTo>
                  <a:lnTo>
                    <a:pt x="21" y="2376"/>
                  </a:lnTo>
                  <a:lnTo>
                    <a:pt x="3317" y="29241"/>
                  </a:lnTo>
                  <a:lnTo>
                    <a:pt x="11896" y="54471"/>
                  </a:lnTo>
                  <a:lnTo>
                    <a:pt x="25286" y="77335"/>
                  </a:lnTo>
                  <a:lnTo>
                    <a:pt x="24831" y="0"/>
                  </a:lnTo>
                  <a:lnTo>
                    <a:pt x="24831" y="-361831"/>
                  </a:lnTo>
                  <a:lnTo>
                    <a:pt x="29573" y="-393140"/>
                  </a:lnTo>
                  <a:lnTo>
                    <a:pt x="40392" y="-417135"/>
                  </a:lnTo>
                  <a:lnTo>
                    <a:pt x="56760" y="-437784"/>
                  </a:lnTo>
                  <a:lnTo>
                    <a:pt x="78029" y="-453960"/>
                  </a:lnTo>
                  <a:lnTo>
                    <a:pt x="95216" y="-463881"/>
                  </a:lnTo>
                  <a:lnTo>
                    <a:pt x="112404" y="-453960"/>
                  </a:lnTo>
                  <a:lnTo>
                    <a:pt x="137159" y="-434201"/>
                  </a:lnTo>
                  <a:lnTo>
                    <a:pt x="152534" y="-412837"/>
                  </a:lnTo>
                  <a:lnTo>
                    <a:pt x="162234" y="-388339"/>
                  </a:lnTo>
                  <a:lnTo>
                    <a:pt x="165612" y="-361831"/>
                  </a:lnTo>
                  <a:lnTo>
                    <a:pt x="165609" y="805"/>
                  </a:lnTo>
                  <a:lnTo>
                    <a:pt x="161958" y="27567"/>
                  </a:lnTo>
                  <a:lnTo>
                    <a:pt x="151899" y="52148"/>
                  </a:lnTo>
                  <a:lnTo>
                    <a:pt x="136145" y="73437"/>
                  </a:lnTo>
                  <a:lnTo>
                    <a:pt x="115411" y="90325"/>
                  </a:lnTo>
                  <a:lnTo>
                    <a:pt x="95216" y="100499"/>
                  </a:lnTo>
                  <a:lnTo>
                    <a:pt x="87044" y="96771"/>
                  </a:lnTo>
                  <a:lnTo>
                    <a:pt x="63479" y="82002"/>
                  </a:lnTo>
                  <a:lnTo>
                    <a:pt x="45292" y="62646"/>
                  </a:lnTo>
                  <a:lnTo>
                    <a:pt x="32465" y="39476"/>
                  </a:lnTo>
                  <a:lnTo>
                    <a:pt x="28283" y="26808"/>
                  </a:lnTo>
                  <a:lnTo>
                    <a:pt x="33639" y="87651"/>
                  </a:lnTo>
                  <a:lnTo>
                    <a:pt x="43019" y="97103"/>
                  </a:lnTo>
                  <a:lnTo>
                    <a:pt x="53368" y="105599"/>
                  </a:lnTo>
                  <a:lnTo>
                    <a:pt x="64626" y="113047"/>
                  </a:lnTo>
                  <a:lnTo>
                    <a:pt x="76735" y="119357"/>
                  </a:lnTo>
                  <a:lnTo>
                    <a:pt x="95216" y="12779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object 504"/>
            <p:cNvSpPr/>
            <p:nvPr/>
          </p:nvSpPr>
          <p:spPr>
            <a:xfrm>
              <a:off x="14997983" y="6974960"/>
              <a:ext cx="86312" cy="611908"/>
            </a:xfrm>
            <a:custGeom>
              <a:avLst/>
              <a:gdLst/>
              <a:ahLst/>
              <a:cxnLst/>
              <a:rect l="l" t="t" r="r" b="b"/>
              <a:pathLst>
                <a:path w="86312" h="611908">
                  <a:moveTo>
                    <a:pt x="74359" y="50424"/>
                  </a:moveTo>
                  <a:lnTo>
                    <a:pt x="63479" y="42524"/>
                  </a:lnTo>
                  <a:lnTo>
                    <a:pt x="53760" y="33392"/>
                  </a:lnTo>
                  <a:lnTo>
                    <a:pt x="45292" y="23169"/>
                  </a:lnTo>
                  <a:lnTo>
                    <a:pt x="38164" y="11992"/>
                  </a:lnTo>
                  <a:lnTo>
                    <a:pt x="32465" y="0"/>
                  </a:lnTo>
                  <a:lnTo>
                    <a:pt x="33641" y="48174"/>
                  </a:lnTo>
                  <a:lnTo>
                    <a:pt x="43022" y="57626"/>
                  </a:lnTo>
                  <a:lnTo>
                    <a:pt x="53371" y="66121"/>
                  </a:lnTo>
                  <a:lnTo>
                    <a:pt x="64630" y="73568"/>
                  </a:lnTo>
                  <a:lnTo>
                    <a:pt x="76741" y="79878"/>
                  </a:lnTo>
                  <a:lnTo>
                    <a:pt x="86312" y="56955"/>
                  </a:lnTo>
                  <a:lnTo>
                    <a:pt x="74359" y="50424"/>
                  </a:lnTo>
                  <a:close/>
                </a:path>
                <a:path w="86312" h="611908">
                  <a:moveTo>
                    <a:pt x="161949" y="-11913"/>
                  </a:moveTo>
                  <a:lnTo>
                    <a:pt x="157678" y="718"/>
                  </a:lnTo>
                  <a:lnTo>
                    <a:pt x="151893" y="12667"/>
                  </a:lnTo>
                  <a:lnTo>
                    <a:pt x="144684" y="23793"/>
                  </a:lnTo>
                  <a:lnTo>
                    <a:pt x="136141" y="33957"/>
                  </a:lnTo>
                  <a:lnTo>
                    <a:pt x="126353" y="43021"/>
                  </a:lnTo>
                  <a:lnTo>
                    <a:pt x="115407" y="50846"/>
                  </a:lnTo>
                  <a:lnTo>
                    <a:pt x="103394" y="57292"/>
                  </a:lnTo>
                  <a:lnTo>
                    <a:pt x="95216" y="61020"/>
                  </a:lnTo>
                  <a:lnTo>
                    <a:pt x="87044" y="57292"/>
                  </a:lnTo>
                  <a:lnTo>
                    <a:pt x="86312" y="56955"/>
                  </a:lnTo>
                  <a:lnTo>
                    <a:pt x="76741" y="79878"/>
                  </a:lnTo>
                  <a:lnTo>
                    <a:pt x="95216" y="88318"/>
                  </a:lnTo>
                  <a:lnTo>
                    <a:pt x="113703" y="79878"/>
                  </a:lnTo>
                  <a:lnTo>
                    <a:pt x="115853" y="78873"/>
                  </a:lnTo>
                  <a:lnTo>
                    <a:pt x="138925" y="64724"/>
                  </a:lnTo>
                  <a:lnTo>
                    <a:pt x="158316" y="46449"/>
                  </a:lnTo>
                  <a:lnTo>
                    <a:pt x="173559" y="24776"/>
                  </a:lnTo>
                  <a:lnTo>
                    <a:pt x="184183" y="436"/>
                  </a:lnTo>
                  <a:lnTo>
                    <a:pt x="189719" y="-25841"/>
                  </a:lnTo>
                  <a:lnTo>
                    <a:pt x="190433" y="-39479"/>
                  </a:lnTo>
                  <a:lnTo>
                    <a:pt x="190433" y="-401310"/>
                  </a:lnTo>
                  <a:lnTo>
                    <a:pt x="186701" y="-432281"/>
                  </a:lnTo>
                  <a:lnTo>
                    <a:pt x="177893" y="-457167"/>
                  </a:lnTo>
                  <a:lnTo>
                    <a:pt x="164357" y="-479733"/>
                  </a:lnTo>
                  <a:lnTo>
                    <a:pt x="146521" y="-499241"/>
                  </a:lnTo>
                  <a:lnTo>
                    <a:pt x="124812" y="-514951"/>
                  </a:lnTo>
                  <a:lnTo>
                    <a:pt x="95216" y="-532029"/>
                  </a:lnTo>
                  <a:lnTo>
                    <a:pt x="65621" y="-514951"/>
                  </a:lnTo>
                  <a:lnTo>
                    <a:pt x="40664" y="-496239"/>
                  </a:lnTo>
                  <a:lnTo>
                    <a:pt x="23514" y="-476171"/>
                  </a:lnTo>
                  <a:lnTo>
                    <a:pt x="10735" y="-453167"/>
                  </a:lnTo>
                  <a:lnTo>
                    <a:pt x="2755" y="-427967"/>
                  </a:lnTo>
                  <a:lnTo>
                    <a:pt x="0" y="-401310"/>
                  </a:lnTo>
                  <a:lnTo>
                    <a:pt x="21" y="-37099"/>
                  </a:lnTo>
                  <a:lnTo>
                    <a:pt x="3318" y="-10232"/>
                  </a:lnTo>
                  <a:lnTo>
                    <a:pt x="11897" y="14996"/>
                  </a:lnTo>
                  <a:lnTo>
                    <a:pt x="25288" y="37858"/>
                  </a:lnTo>
                  <a:lnTo>
                    <a:pt x="32465" y="0"/>
                  </a:lnTo>
                  <a:lnTo>
                    <a:pt x="28283" y="-12668"/>
                  </a:lnTo>
                  <a:lnTo>
                    <a:pt x="25709" y="-25874"/>
                  </a:lnTo>
                  <a:lnTo>
                    <a:pt x="24831" y="-39479"/>
                  </a:lnTo>
                  <a:lnTo>
                    <a:pt x="24831" y="-401310"/>
                  </a:lnTo>
                  <a:lnTo>
                    <a:pt x="26448" y="-419723"/>
                  </a:lnTo>
                  <a:lnTo>
                    <a:pt x="34249" y="-444968"/>
                  </a:lnTo>
                  <a:lnTo>
                    <a:pt x="47925" y="-467429"/>
                  </a:lnTo>
                  <a:lnTo>
                    <a:pt x="66826" y="-485981"/>
                  </a:lnTo>
                  <a:lnTo>
                    <a:pt x="95216" y="-503360"/>
                  </a:lnTo>
                  <a:lnTo>
                    <a:pt x="112404" y="-493439"/>
                  </a:lnTo>
                  <a:lnTo>
                    <a:pt x="127541" y="-482837"/>
                  </a:lnTo>
                  <a:lnTo>
                    <a:pt x="145507" y="-463463"/>
                  </a:lnTo>
                  <a:lnTo>
                    <a:pt x="158124" y="-440391"/>
                  </a:lnTo>
                  <a:lnTo>
                    <a:pt x="164744" y="-414746"/>
                  </a:lnTo>
                  <a:lnTo>
                    <a:pt x="165602" y="-401310"/>
                  </a:lnTo>
                  <a:lnTo>
                    <a:pt x="165599" y="-38676"/>
                  </a:lnTo>
                  <a:lnTo>
                    <a:pt x="164620" y="-25091"/>
                  </a:lnTo>
                  <a:lnTo>
                    <a:pt x="161949" y="-1191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14479288" y="6442930"/>
              <a:ext cx="780467" cy="620347"/>
              <a:chOff x="14854042" y="6442930"/>
              <a:chExt cx="780467" cy="620347"/>
            </a:xfrm>
            <a:grpFill/>
          </p:grpSpPr>
          <p:sp>
            <p:nvSpPr>
              <p:cNvPr id="110" name="object 39"/>
              <p:cNvSpPr/>
              <p:nvPr/>
            </p:nvSpPr>
            <p:spPr>
              <a:xfrm>
                <a:off x="15550758" y="6808994"/>
                <a:ext cx="83751" cy="93270"/>
              </a:xfrm>
              <a:custGeom>
                <a:avLst/>
                <a:gdLst/>
                <a:ahLst/>
                <a:cxnLst/>
                <a:rect l="l" t="t" r="r" b="b"/>
                <a:pathLst>
                  <a:path w="83751" h="93270">
                    <a:moveTo>
                      <a:pt x="83751" y="93270"/>
                    </a:moveTo>
                    <a:lnTo>
                      <a:pt x="83751" y="0"/>
                    </a:lnTo>
                    <a:lnTo>
                      <a:pt x="0" y="0"/>
                    </a:lnTo>
                    <a:lnTo>
                      <a:pt x="0" y="24826"/>
                    </a:lnTo>
                    <a:lnTo>
                      <a:pt x="58924" y="24826"/>
                    </a:lnTo>
                    <a:lnTo>
                      <a:pt x="58924" y="68443"/>
                    </a:lnTo>
                    <a:lnTo>
                      <a:pt x="0" y="68445"/>
                    </a:lnTo>
                    <a:lnTo>
                      <a:pt x="0" y="93270"/>
                    </a:lnTo>
                    <a:lnTo>
                      <a:pt x="83751" y="9327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 sz="1820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object 44"/>
              <p:cNvSpPr/>
              <p:nvPr/>
            </p:nvSpPr>
            <p:spPr>
              <a:xfrm>
                <a:off x="14854042" y="6808995"/>
                <a:ext cx="84290" cy="93268"/>
              </a:xfrm>
              <a:custGeom>
                <a:avLst/>
                <a:gdLst/>
                <a:ahLst/>
                <a:cxnLst/>
                <a:rect l="l" t="t" r="r" b="b"/>
                <a:pathLst>
                  <a:path w="84290" h="93268">
                    <a:moveTo>
                      <a:pt x="84290" y="24825"/>
                    </a:moveTo>
                    <a:lnTo>
                      <a:pt x="84290" y="0"/>
                    </a:lnTo>
                    <a:lnTo>
                      <a:pt x="0" y="0"/>
                    </a:lnTo>
                    <a:lnTo>
                      <a:pt x="0" y="93268"/>
                    </a:lnTo>
                    <a:lnTo>
                      <a:pt x="84290" y="93268"/>
                    </a:lnTo>
                    <a:lnTo>
                      <a:pt x="84290" y="68443"/>
                    </a:lnTo>
                    <a:lnTo>
                      <a:pt x="24826" y="68443"/>
                    </a:lnTo>
                    <a:lnTo>
                      <a:pt x="24826" y="24826"/>
                    </a:lnTo>
                    <a:lnTo>
                      <a:pt x="84290" y="24825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 sz="1820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bject 45"/>
              <p:cNvSpPr/>
              <p:nvPr/>
            </p:nvSpPr>
            <p:spPr>
              <a:xfrm>
                <a:off x="14854042" y="6608218"/>
                <a:ext cx="84290" cy="93268"/>
              </a:xfrm>
              <a:custGeom>
                <a:avLst/>
                <a:gdLst/>
                <a:ahLst/>
                <a:cxnLst/>
                <a:rect l="l" t="t" r="r" b="b"/>
                <a:pathLst>
                  <a:path w="84290" h="93268">
                    <a:moveTo>
                      <a:pt x="84290" y="24825"/>
                    </a:moveTo>
                    <a:lnTo>
                      <a:pt x="84290" y="0"/>
                    </a:lnTo>
                    <a:lnTo>
                      <a:pt x="0" y="0"/>
                    </a:lnTo>
                    <a:lnTo>
                      <a:pt x="0" y="93268"/>
                    </a:lnTo>
                    <a:lnTo>
                      <a:pt x="84290" y="93268"/>
                    </a:lnTo>
                    <a:lnTo>
                      <a:pt x="84290" y="68443"/>
                    </a:lnTo>
                    <a:lnTo>
                      <a:pt x="24826" y="68443"/>
                    </a:lnTo>
                    <a:lnTo>
                      <a:pt x="24826" y="24826"/>
                    </a:lnTo>
                    <a:lnTo>
                      <a:pt x="84290" y="24825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 sz="1820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object 46"/>
              <p:cNvSpPr/>
              <p:nvPr/>
            </p:nvSpPr>
            <p:spPr>
              <a:xfrm>
                <a:off x="15550758" y="6608216"/>
                <a:ext cx="83751" cy="93270"/>
              </a:xfrm>
              <a:custGeom>
                <a:avLst/>
                <a:gdLst/>
                <a:ahLst/>
                <a:cxnLst/>
                <a:rect l="l" t="t" r="r" b="b"/>
                <a:pathLst>
                  <a:path w="83751" h="93270">
                    <a:moveTo>
                      <a:pt x="83751" y="93270"/>
                    </a:moveTo>
                    <a:lnTo>
                      <a:pt x="83751" y="0"/>
                    </a:lnTo>
                    <a:lnTo>
                      <a:pt x="0" y="0"/>
                    </a:lnTo>
                    <a:lnTo>
                      <a:pt x="0" y="24826"/>
                    </a:lnTo>
                    <a:lnTo>
                      <a:pt x="58924" y="24826"/>
                    </a:lnTo>
                    <a:lnTo>
                      <a:pt x="58924" y="68443"/>
                    </a:lnTo>
                    <a:lnTo>
                      <a:pt x="0" y="68445"/>
                    </a:lnTo>
                    <a:lnTo>
                      <a:pt x="0" y="93270"/>
                    </a:lnTo>
                    <a:lnTo>
                      <a:pt x="83751" y="9327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 sz="1820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4" name="Группа 113"/>
              <p:cNvGrpSpPr/>
              <p:nvPr/>
            </p:nvGrpSpPr>
            <p:grpSpPr>
              <a:xfrm>
                <a:off x="14925913" y="6442930"/>
                <a:ext cx="637256" cy="620347"/>
                <a:chOff x="14925913" y="6442930"/>
                <a:chExt cx="637256" cy="620347"/>
              </a:xfrm>
              <a:grpFill/>
            </p:grpSpPr>
            <p:sp>
              <p:nvSpPr>
                <p:cNvPr id="122" name="object 48"/>
                <p:cNvSpPr/>
                <p:nvPr/>
              </p:nvSpPr>
              <p:spPr>
                <a:xfrm>
                  <a:off x="14925913" y="6442930"/>
                  <a:ext cx="637256" cy="620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56" h="620347">
                      <a:moveTo>
                        <a:pt x="153940" y="540877"/>
                      </a:moveTo>
                      <a:lnTo>
                        <a:pt x="147210" y="552250"/>
                      </a:lnTo>
                      <a:lnTo>
                        <a:pt x="139126" y="562712"/>
                      </a:lnTo>
                      <a:lnTo>
                        <a:pt x="129775" y="572128"/>
                      </a:lnTo>
                      <a:lnTo>
                        <a:pt x="119246" y="580360"/>
                      </a:lnTo>
                      <a:lnTo>
                        <a:pt x="113698" y="611908"/>
                      </a:lnTo>
                      <a:lnTo>
                        <a:pt x="138922" y="596754"/>
                      </a:lnTo>
                      <a:lnTo>
                        <a:pt x="158314" y="578478"/>
                      </a:lnTo>
                      <a:lnTo>
                        <a:pt x="173555" y="556806"/>
                      </a:lnTo>
                      <a:lnTo>
                        <a:pt x="184178" y="532465"/>
                      </a:lnTo>
                      <a:lnTo>
                        <a:pt x="189714" y="506187"/>
                      </a:lnTo>
                      <a:lnTo>
                        <a:pt x="190428" y="492549"/>
                      </a:lnTo>
                      <a:lnTo>
                        <a:pt x="190428" y="130718"/>
                      </a:lnTo>
                      <a:lnTo>
                        <a:pt x="186698" y="99751"/>
                      </a:lnTo>
                      <a:lnTo>
                        <a:pt x="177891" y="74866"/>
                      </a:lnTo>
                      <a:lnTo>
                        <a:pt x="164357" y="52299"/>
                      </a:lnTo>
                      <a:lnTo>
                        <a:pt x="146522" y="32790"/>
                      </a:lnTo>
                      <a:lnTo>
                        <a:pt x="124813" y="17078"/>
                      </a:lnTo>
                      <a:lnTo>
                        <a:pt x="112405" y="38590"/>
                      </a:lnTo>
                      <a:lnTo>
                        <a:pt x="116755" y="41242"/>
                      </a:lnTo>
                      <a:lnTo>
                        <a:pt x="127541" y="49191"/>
                      </a:lnTo>
                      <a:lnTo>
                        <a:pt x="145507" y="68567"/>
                      </a:lnTo>
                      <a:lnTo>
                        <a:pt x="158124" y="91639"/>
                      </a:lnTo>
                      <a:lnTo>
                        <a:pt x="164743" y="117283"/>
                      </a:lnTo>
                      <a:lnTo>
                        <a:pt x="165601" y="130718"/>
                      </a:lnTo>
                      <a:lnTo>
                        <a:pt x="165601" y="492549"/>
                      </a:lnTo>
                      <a:lnTo>
                        <a:pt x="165116" y="502675"/>
                      </a:lnTo>
                      <a:lnTo>
                        <a:pt x="162981" y="515953"/>
                      </a:lnTo>
                      <a:lnTo>
                        <a:pt x="159226" y="528732"/>
                      </a:lnTo>
                      <a:lnTo>
                        <a:pt x="153940" y="540877"/>
                      </a:lnTo>
                      <a:close/>
                    </a:path>
                    <a:path w="637256" h="620347">
                      <a:moveTo>
                        <a:pt x="31569" y="45409"/>
                      </a:moveTo>
                      <a:lnTo>
                        <a:pt x="23514" y="55856"/>
                      </a:lnTo>
                      <a:lnTo>
                        <a:pt x="24955" y="125624"/>
                      </a:lnTo>
                      <a:lnTo>
                        <a:pt x="26448" y="112308"/>
                      </a:lnTo>
                      <a:lnTo>
                        <a:pt x="29573" y="99407"/>
                      </a:lnTo>
                      <a:lnTo>
                        <a:pt x="34247" y="87061"/>
                      </a:lnTo>
                      <a:lnTo>
                        <a:pt x="40664" y="35788"/>
                      </a:lnTo>
                      <a:lnTo>
                        <a:pt x="31569" y="45409"/>
                      </a:lnTo>
                      <a:close/>
                    </a:path>
                    <a:path w="637256" h="620347">
                      <a:moveTo>
                        <a:pt x="379165" y="540881"/>
                      </a:moveTo>
                      <a:lnTo>
                        <a:pt x="372435" y="552253"/>
                      </a:lnTo>
                      <a:lnTo>
                        <a:pt x="364350" y="562715"/>
                      </a:lnTo>
                      <a:lnTo>
                        <a:pt x="354999" y="572131"/>
                      </a:lnTo>
                      <a:lnTo>
                        <a:pt x="344470" y="580362"/>
                      </a:lnTo>
                      <a:lnTo>
                        <a:pt x="338926" y="611908"/>
                      </a:lnTo>
                      <a:lnTo>
                        <a:pt x="364149" y="596751"/>
                      </a:lnTo>
                      <a:lnTo>
                        <a:pt x="383540" y="578474"/>
                      </a:lnTo>
                      <a:lnTo>
                        <a:pt x="398782" y="556801"/>
                      </a:lnTo>
                      <a:lnTo>
                        <a:pt x="409406" y="532462"/>
                      </a:lnTo>
                      <a:lnTo>
                        <a:pt x="414943" y="506186"/>
                      </a:lnTo>
                      <a:lnTo>
                        <a:pt x="415657" y="492549"/>
                      </a:lnTo>
                      <a:lnTo>
                        <a:pt x="415657" y="130718"/>
                      </a:lnTo>
                      <a:lnTo>
                        <a:pt x="411925" y="99746"/>
                      </a:lnTo>
                      <a:lnTo>
                        <a:pt x="403116" y="74861"/>
                      </a:lnTo>
                      <a:lnTo>
                        <a:pt x="389579" y="52295"/>
                      </a:lnTo>
                      <a:lnTo>
                        <a:pt x="371742" y="32787"/>
                      </a:lnTo>
                      <a:lnTo>
                        <a:pt x="350030" y="17078"/>
                      </a:lnTo>
                      <a:lnTo>
                        <a:pt x="337624" y="38590"/>
                      </a:lnTo>
                      <a:lnTo>
                        <a:pt x="341979" y="41245"/>
                      </a:lnTo>
                      <a:lnTo>
                        <a:pt x="352765" y="49194"/>
                      </a:lnTo>
                      <a:lnTo>
                        <a:pt x="370733" y="68568"/>
                      </a:lnTo>
                      <a:lnTo>
                        <a:pt x="383351" y="91639"/>
                      </a:lnTo>
                      <a:lnTo>
                        <a:pt x="389972" y="117283"/>
                      </a:lnTo>
                      <a:lnTo>
                        <a:pt x="390830" y="130718"/>
                      </a:lnTo>
                      <a:lnTo>
                        <a:pt x="390830" y="492549"/>
                      </a:lnTo>
                      <a:lnTo>
                        <a:pt x="390344" y="502679"/>
                      </a:lnTo>
                      <a:lnTo>
                        <a:pt x="388208" y="515956"/>
                      </a:lnTo>
                      <a:lnTo>
                        <a:pt x="384453" y="528736"/>
                      </a:lnTo>
                      <a:lnTo>
                        <a:pt x="379165" y="540881"/>
                      </a:lnTo>
                      <a:close/>
                    </a:path>
                    <a:path w="637256" h="620347">
                      <a:moveTo>
                        <a:pt x="256788" y="45412"/>
                      </a:moveTo>
                      <a:lnTo>
                        <a:pt x="248732" y="55859"/>
                      </a:lnTo>
                      <a:lnTo>
                        <a:pt x="250172" y="125624"/>
                      </a:lnTo>
                      <a:lnTo>
                        <a:pt x="251666" y="112309"/>
                      </a:lnTo>
                      <a:lnTo>
                        <a:pt x="254791" y="99409"/>
                      </a:lnTo>
                      <a:lnTo>
                        <a:pt x="259466" y="87064"/>
                      </a:lnTo>
                      <a:lnTo>
                        <a:pt x="265882" y="35791"/>
                      </a:lnTo>
                      <a:lnTo>
                        <a:pt x="256788" y="45412"/>
                      </a:lnTo>
                      <a:close/>
                    </a:path>
                    <a:path w="637256" h="620347">
                      <a:moveTo>
                        <a:pt x="600766" y="540874"/>
                      </a:moveTo>
                      <a:lnTo>
                        <a:pt x="594037" y="552247"/>
                      </a:lnTo>
                      <a:lnTo>
                        <a:pt x="585954" y="562710"/>
                      </a:lnTo>
                      <a:lnTo>
                        <a:pt x="576603" y="572126"/>
                      </a:lnTo>
                      <a:lnTo>
                        <a:pt x="566075" y="580358"/>
                      </a:lnTo>
                      <a:lnTo>
                        <a:pt x="560525" y="611908"/>
                      </a:lnTo>
                      <a:lnTo>
                        <a:pt x="585748" y="596754"/>
                      </a:lnTo>
                      <a:lnTo>
                        <a:pt x="605139" y="578478"/>
                      </a:lnTo>
                      <a:lnTo>
                        <a:pt x="620381" y="556806"/>
                      </a:lnTo>
                      <a:lnTo>
                        <a:pt x="631005" y="532465"/>
                      </a:lnTo>
                      <a:lnTo>
                        <a:pt x="636542" y="506187"/>
                      </a:lnTo>
                      <a:lnTo>
                        <a:pt x="637256" y="492549"/>
                      </a:lnTo>
                      <a:lnTo>
                        <a:pt x="637256" y="130718"/>
                      </a:lnTo>
                      <a:lnTo>
                        <a:pt x="633524" y="99748"/>
                      </a:lnTo>
                      <a:lnTo>
                        <a:pt x="624716" y="74862"/>
                      </a:lnTo>
                      <a:lnTo>
                        <a:pt x="611180" y="52296"/>
                      </a:lnTo>
                      <a:lnTo>
                        <a:pt x="593344" y="32788"/>
                      </a:lnTo>
                      <a:lnTo>
                        <a:pt x="571635" y="17078"/>
                      </a:lnTo>
                      <a:lnTo>
                        <a:pt x="559227" y="38590"/>
                      </a:lnTo>
                      <a:lnTo>
                        <a:pt x="563577" y="41242"/>
                      </a:lnTo>
                      <a:lnTo>
                        <a:pt x="574363" y="49191"/>
                      </a:lnTo>
                      <a:lnTo>
                        <a:pt x="592329" y="68566"/>
                      </a:lnTo>
                      <a:lnTo>
                        <a:pt x="604947" y="91638"/>
                      </a:lnTo>
                      <a:lnTo>
                        <a:pt x="611566" y="117282"/>
                      </a:lnTo>
                      <a:lnTo>
                        <a:pt x="612424" y="130718"/>
                      </a:lnTo>
                      <a:lnTo>
                        <a:pt x="612424" y="492549"/>
                      </a:lnTo>
                      <a:lnTo>
                        <a:pt x="611939" y="502671"/>
                      </a:lnTo>
                      <a:lnTo>
                        <a:pt x="609805" y="515949"/>
                      </a:lnTo>
                      <a:lnTo>
                        <a:pt x="606051" y="528729"/>
                      </a:lnTo>
                      <a:lnTo>
                        <a:pt x="600766" y="540874"/>
                      </a:lnTo>
                      <a:close/>
                    </a:path>
                    <a:path w="637256" h="620347">
                      <a:moveTo>
                        <a:pt x="478393" y="45410"/>
                      </a:moveTo>
                      <a:lnTo>
                        <a:pt x="470337" y="55857"/>
                      </a:lnTo>
                      <a:lnTo>
                        <a:pt x="471777" y="125621"/>
                      </a:lnTo>
                      <a:lnTo>
                        <a:pt x="473271" y="112306"/>
                      </a:lnTo>
                      <a:lnTo>
                        <a:pt x="476396" y="99406"/>
                      </a:lnTo>
                      <a:lnTo>
                        <a:pt x="481071" y="87061"/>
                      </a:lnTo>
                      <a:lnTo>
                        <a:pt x="487487" y="35789"/>
                      </a:lnTo>
                      <a:lnTo>
                        <a:pt x="478393" y="45410"/>
                      </a:lnTo>
                      <a:close/>
                    </a:path>
                    <a:path w="637256" h="620347">
                      <a:moveTo>
                        <a:pt x="446844" y="494930"/>
                      </a:moveTo>
                      <a:lnTo>
                        <a:pt x="447803" y="508522"/>
                      </a:lnTo>
                      <a:lnTo>
                        <a:pt x="450141" y="521796"/>
                      </a:lnTo>
                      <a:lnTo>
                        <a:pt x="453799" y="534661"/>
                      </a:lnTo>
                      <a:lnTo>
                        <a:pt x="458719" y="547026"/>
                      </a:lnTo>
                      <a:lnTo>
                        <a:pt x="464842" y="558798"/>
                      </a:lnTo>
                      <a:lnTo>
                        <a:pt x="472110" y="569888"/>
                      </a:lnTo>
                      <a:lnTo>
                        <a:pt x="480463" y="580204"/>
                      </a:lnTo>
                      <a:lnTo>
                        <a:pt x="489844" y="589656"/>
                      </a:lnTo>
                      <a:lnTo>
                        <a:pt x="500193" y="598151"/>
                      </a:lnTo>
                      <a:lnTo>
                        <a:pt x="511453" y="605599"/>
                      </a:lnTo>
                      <a:lnTo>
                        <a:pt x="523563" y="611908"/>
                      </a:lnTo>
                      <a:lnTo>
                        <a:pt x="542038" y="620347"/>
                      </a:lnTo>
                      <a:lnTo>
                        <a:pt x="560525" y="611908"/>
                      </a:lnTo>
                      <a:lnTo>
                        <a:pt x="566075" y="580358"/>
                      </a:lnTo>
                      <a:lnTo>
                        <a:pt x="554455" y="587269"/>
                      </a:lnTo>
                      <a:lnTo>
                        <a:pt x="554455" y="35835"/>
                      </a:lnTo>
                      <a:lnTo>
                        <a:pt x="559227" y="38590"/>
                      </a:lnTo>
                      <a:lnTo>
                        <a:pt x="571635" y="17078"/>
                      </a:lnTo>
                      <a:lnTo>
                        <a:pt x="542038" y="0"/>
                      </a:lnTo>
                      <a:lnTo>
                        <a:pt x="512443" y="17078"/>
                      </a:lnTo>
                      <a:lnTo>
                        <a:pt x="508582" y="19396"/>
                      </a:lnTo>
                      <a:lnTo>
                        <a:pt x="497568" y="27087"/>
                      </a:lnTo>
                      <a:lnTo>
                        <a:pt x="487487" y="35789"/>
                      </a:lnTo>
                      <a:lnTo>
                        <a:pt x="481071" y="87061"/>
                      </a:lnTo>
                      <a:lnTo>
                        <a:pt x="487215" y="75412"/>
                      </a:lnTo>
                      <a:lnTo>
                        <a:pt x="494747" y="64599"/>
                      </a:lnTo>
                      <a:lnTo>
                        <a:pt x="503585" y="54765"/>
                      </a:lnTo>
                      <a:lnTo>
                        <a:pt x="513649" y="46048"/>
                      </a:lnTo>
                      <a:lnTo>
                        <a:pt x="524856" y="38590"/>
                      </a:lnTo>
                      <a:lnTo>
                        <a:pt x="529624" y="35837"/>
                      </a:lnTo>
                      <a:lnTo>
                        <a:pt x="529624" y="587267"/>
                      </a:lnTo>
                      <a:lnTo>
                        <a:pt x="510063" y="574350"/>
                      </a:lnTo>
                      <a:lnTo>
                        <a:pt x="491986" y="555017"/>
                      </a:lnTo>
                      <a:lnTo>
                        <a:pt x="479238" y="531904"/>
                      </a:lnTo>
                      <a:lnTo>
                        <a:pt x="472526" y="506110"/>
                      </a:lnTo>
                      <a:lnTo>
                        <a:pt x="471654" y="492549"/>
                      </a:lnTo>
                      <a:lnTo>
                        <a:pt x="471654" y="130718"/>
                      </a:lnTo>
                      <a:lnTo>
                        <a:pt x="471777" y="125621"/>
                      </a:lnTo>
                      <a:lnTo>
                        <a:pt x="470337" y="55857"/>
                      </a:lnTo>
                      <a:lnTo>
                        <a:pt x="463375" y="67038"/>
                      </a:lnTo>
                      <a:lnTo>
                        <a:pt x="457558" y="78861"/>
                      </a:lnTo>
                      <a:lnTo>
                        <a:pt x="452941" y="91232"/>
                      </a:lnTo>
                      <a:lnTo>
                        <a:pt x="449578" y="104061"/>
                      </a:lnTo>
                      <a:lnTo>
                        <a:pt x="447520" y="117253"/>
                      </a:lnTo>
                      <a:lnTo>
                        <a:pt x="446823" y="130718"/>
                      </a:lnTo>
                      <a:lnTo>
                        <a:pt x="446844" y="494930"/>
                      </a:lnTo>
                      <a:close/>
                    </a:path>
                    <a:path w="637256" h="620347">
                      <a:moveTo>
                        <a:pt x="225239" y="494927"/>
                      </a:moveTo>
                      <a:lnTo>
                        <a:pt x="226198" y="508519"/>
                      </a:lnTo>
                      <a:lnTo>
                        <a:pt x="228536" y="521793"/>
                      </a:lnTo>
                      <a:lnTo>
                        <a:pt x="232194" y="534658"/>
                      </a:lnTo>
                      <a:lnTo>
                        <a:pt x="237114" y="547022"/>
                      </a:lnTo>
                      <a:lnTo>
                        <a:pt x="243237" y="558795"/>
                      </a:lnTo>
                      <a:lnTo>
                        <a:pt x="250505" y="569886"/>
                      </a:lnTo>
                      <a:lnTo>
                        <a:pt x="258858" y="580203"/>
                      </a:lnTo>
                      <a:lnTo>
                        <a:pt x="268238" y="589654"/>
                      </a:lnTo>
                      <a:lnTo>
                        <a:pt x="278586" y="598150"/>
                      </a:lnTo>
                      <a:lnTo>
                        <a:pt x="289845" y="605598"/>
                      </a:lnTo>
                      <a:lnTo>
                        <a:pt x="301954" y="611908"/>
                      </a:lnTo>
                      <a:lnTo>
                        <a:pt x="320435" y="620347"/>
                      </a:lnTo>
                      <a:lnTo>
                        <a:pt x="338926" y="611908"/>
                      </a:lnTo>
                      <a:lnTo>
                        <a:pt x="344470" y="580362"/>
                      </a:lnTo>
                      <a:lnTo>
                        <a:pt x="332851" y="587271"/>
                      </a:lnTo>
                      <a:lnTo>
                        <a:pt x="332851" y="35835"/>
                      </a:lnTo>
                      <a:lnTo>
                        <a:pt x="337624" y="38590"/>
                      </a:lnTo>
                      <a:lnTo>
                        <a:pt x="350030" y="17078"/>
                      </a:lnTo>
                      <a:lnTo>
                        <a:pt x="320435" y="0"/>
                      </a:lnTo>
                      <a:lnTo>
                        <a:pt x="290834" y="17078"/>
                      </a:lnTo>
                      <a:lnTo>
                        <a:pt x="286975" y="19396"/>
                      </a:lnTo>
                      <a:lnTo>
                        <a:pt x="275962" y="27088"/>
                      </a:lnTo>
                      <a:lnTo>
                        <a:pt x="265882" y="35791"/>
                      </a:lnTo>
                      <a:lnTo>
                        <a:pt x="259466" y="87064"/>
                      </a:lnTo>
                      <a:lnTo>
                        <a:pt x="265610" y="75414"/>
                      </a:lnTo>
                      <a:lnTo>
                        <a:pt x="273141" y="64601"/>
                      </a:lnTo>
                      <a:lnTo>
                        <a:pt x="281979" y="54766"/>
                      </a:lnTo>
                      <a:lnTo>
                        <a:pt x="292041" y="46048"/>
                      </a:lnTo>
                      <a:lnTo>
                        <a:pt x="303247" y="38590"/>
                      </a:lnTo>
                      <a:lnTo>
                        <a:pt x="308024" y="35832"/>
                      </a:lnTo>
                      <a:lnTo>
                        <a:pt x="308024" y="587269"/>
                      </a:lnTo>
                      <a:lnTo>
                        <a:pt x="288459" y="574349"/>
                      </a:lnTo>
                      <a:lnTo>
                        <a:pt x="270382" y="555015"/>
                      </a:lnTo>
                      <a:lnTo>
                        <a:pt x="257634" y="531902"/>
                      </a:lnTo>
                      <a:lnTo>
                        <a:pt x="250921" y="506108"/>
                      </a:lnTo>
                      <a:lnTo>
                        <a:pt x="250049" y="492549"/>
                      </a:lnTo>
                      <a:lnTo>
                        <a:pt x="250049" y="130718"/>
                      </a:lnTo>
                      <a:lnTo>
                        <a:pt x="250172" y="125624"/>
                      </a:lnTo>
                      <a:lnTo>
                        <a:pt x="248732" y="55859"/>
                      </a:lnTo>
                      <a:lnTo>
                        <a:pt x="241770" y="67039"/>
                      </a:lnTo>
                      <a:lnTo>
                        <a:pt x="235954" y="78862"/>
                      </a:lnTo>
                      <a:lnTo>
                        <a:pt x="231337" y="91233"/>
                      </a:lnTo>
                      <a:lnTo>
                        <a:pt x="227973" y="104061"/>
                      </a:lnTo>
                      <a:lnTo>
                        <a:pt x="225915" y="117253"/>
                      </a:lnTo>
                      <a:lnTo>
                        <a:pt x="225218" y="130718"/>
                      </a:lnTo>
                      <a:lnTo>
                        <a:pt x="225239" y="494927"/>
                      </a:lnTo>
                      <a:close/>
                    </a:path>
                    <a:path w="637256" h="620347">
                      <a:moveTo>
                        <a:pt x="21" y="494923"/>
                      </a:moveTo>
                      <a:lnTo>
                        <a:pt x="979" y="508516"/>
                      </a:lnTo>
                      <a:lnTo>
                        <a:pt x="3317" y="521790"/>
                      </a:lnTo>
                      <a:lnTo>
                        <a:pt x="6974" y="534655"/>
                      </a:lnTo>
                      <a:lnTo>
                        <a:pt x="11894" y="547020"/>
                      </a:lnTo>
                      <a:lnTo>
                        <a:pt x="18016" y="558794"/>
                      </a:lnTo>
                      <a:lnTo>
                        <a:pt x="25283" y="569885"/>
                      </a:lnTo>
                      <a:lnTo>
                        <a:pt x="33635" y="580202"/>
                      </a:lnTo>
                      <a:lnTo>
                        <a:pt x="43015" y="589654"/>
                      </a:lnTo>
                      <a:lnTo>
                        <a:pt x="53363" y="598150"/>
                      </a:lnTo>
                      <a:lnTo>
                        <a:pt x="64621" y="605598"/>
                      </a:lnTo>
                      <a:lnTo>
                        <a:pt x="76730" y="611908"/>
                      </a:lnTo>
                      <a:lnTo>
                        <a:pt x="95207" y="620347"/>
                      </a:lnTo>
                      <a:lnTo>
                        <a:pt x="113698" y="611908"/>
                      </a:lnTo>
                      <a:lnTo>
                        <a:pt x="119246" y="580360"/>
                      </a:lnTo>
                      <a:lnTo>
                        <a:pt x="107627" y="587270"/>
                      </a:lnTo>
                      <a:lnTo>
                        <a:pt x="107627" y="35832"/>
                      </a:lnTo>
                      <a:lnTo>
                        <a:pt x="112405" y="38590"/>
                      </a:lnTo>
                      <a:lnTo>
                        <a:pt x="124813" y="17078"/>
                      </a:lnTo>
                      <a:lnTo>
                        <a:pt x="95207" y="0"/>
                      </a:lnTo>
                      <a:lnTo>
                        <a:pt x="65616" y="17078"/>
                      </a:lnTo>
                      <a:lnTo>
                        <a:pt x="61757" y="19395"/>
                      </a:lnTo>
                      <a:lnTo>
                        <a:pt x="50744" y="27086"/>
                      </a:lnTo>
                      <a:lnTo>
                        <a:pt x="40664" y="35788"/>
                      </a:lnTo>
                      <a:lnTo>
                        <a:pt x="34247" y="87061"/>
                      </a:lnTo>
                      <a:lnTo>
                        <a:pt x="40390" y="75411"/>
                      </a:lnTo>
                      <a:lnTo>
                        <a:pt x="47921" y="64598"/>
                      </a:lnTo>
                      <a:lnTo>
                        <a:pt x="56758" y="54763"/>
                      </a:lnTo>
                      <a:lnTo>
                        <a:pt x="66821" y="46047"/>
                      </a:lnTo>
                      <a:lnTo>
                        <a:pt x="78029" y="38590"/>
                      </a:lnTo>
                      <a:lnTo>
                        <a:pt x="82801" y="35834"/>
                      </a:lnTo>
                      <a:lnTo>
                        <a:pt x="82801" y="587269"/>
                      </a:lnTo>
                      <a:lnTo>
                        <a:pt x="63240" y="574352"/>
                      </a:lnTo>
                      <a:lnTo>
                        <a:pt x="45164" y="555019"/>
                      </a:lnTo>
                      <a:lnTo>
                        <a:pt x="32417" y="531906"/>
                      </a:lnTo>
                      <a:lnTo>
                        <a:pt x="25704" y="506110"/>
                      </a:lnTo>
                      <a:lnTo>
                        <a:pt x="24832" y="492549"/>
                      </a:lnTo>
                      <a:lnTo>
                        <a:pt x="24832" y="130718"/>
                      </a:lnTo>
                      <a:lnTo>
                        <a:pt x="24955" y="125624"/>
                      </a:lnTo>
                      <a:lnTo>
                        <a:pt x="23514" y="55856"/>
                      </a:lnTo>
                      <a:lnTo>
                        <a:pt x="16552" y="67037"/>
                      </a:lnTo>
                      <a:lnTo>
                        <a:pt x="10735" y="78860"/>
                      </a:lnTo>
                      <a:lnTo>
                        <a:pt x="6119" y="91232"/>
                      </a:lnTo>
                      <a:lnTo>
                        <a:pt x="2755" y="104060"/>
                      </a:lnTo>
                      <a:lnTo>
                        <a:pt x="697" y="117253"/>
                      </a:lnTo>
                      <a:lnTo>
                        <a:pt x="0" y="130718"/>
                      </a:lnTo>
                      <a:lnTo>
                        <a:pt x="21" y="494923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 sz="1820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23" name="Группа 122"/>
                <p:cNvGrpSpPr/>
                <p:nvPr/>
              </p:nvGrpSpPr>
              <p:grpSpPr>
                <a:xfrm>
                  <a:off x="15103937" y="6608216"/>
                  <a:ext cx="60838" cy="294047"/>
                  <a:chOff x="15103937" y="6608216"/>
                  <a:chExt cx="60838" cy="294047"/>
                </a:xfrm>
                <a:grpFill/>
              </p:grpSpPr>
              <p:grpSp>
                <p:nvGrpSpPr>
                  <p:cNvPr id="124" name="Группа 123"/>
                  <p:cNvGrpSpPr/>
                  <p:nvPr/>
                </p:nvGrpSpPr>
                <p:grpSpPr>
                  <a:xfrm>
                    <a:off x="15103937" y="6608216"/>
                    <a:ext cx="59626" cy="225602"/>
                    <a:chOff x="15103937" y="6608216"/>
                    <a:chExt cx="59626" cy="225602"/>
                  </a:xfrm>
                  <a:grpFill/>
                </p:grpSpPr>
                <p:sp>
                  <p:nvSpPr>
                    <p:cNvPr id="128" name="object 37"/>
                    <p:cNvSpPr/>
                    <p:nvPr/>
                  </p:nvSpPr>
                  <p:spPr>
                    <a:xfrm>
                      <a:off x="15103937" y="6608216"/>
                      <a:ext cx="59626" cy="24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626" h="24825">
                          <a:moveTo>
                            <a:pt x="785" y="0"/>
                          </a:moveTo>
                          <a:lnTo>
                            <a:pt x="0" y="24825"/>
                          </a:lnTo>
                          <a:lnTo>
                            <a:pt x="59626" y="24825"/>
                          </a:lnTo>
                          <a:lnTo>
                            <a:pt x="59626" y="0"/>
                          </a:lnTo>
                          <a:lnTo>
                            <a:pt x="785" y="0"/>
                          </a:lnTo>
                          <a:close/>
                        </a:path>
                      </a:pathLst>
                    </a:custGeom>
                    <a:grp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endParaRPr sz="1820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9" name="object 42"/>
                    <p:cNvSpPr/>
                    <p:nvPr/>
                  </p:nvSpPr>
                  <p:spPr>
                    <a:xfrm>
                      <a:off x="15103937" y="6808993"/>
                      <a:ext cx="59626" cy="24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626" h="24825">
                          <a:moveTo>
                            <a:pt x="785" y="0"/>
                          </a:moveTo>
                          <a:lnTo>
                            <a:pt x="0" y="24825"/>
                          </a:lnTo>
                          <a:lnTo>
                            <a:pt x="59626" y="24825"/>
                          </a:lnTo>
                          <a:lnTo>
                            <a:pt x="59626" y="0"/>
                          </a:lnTo>
                          <a:lnTo>
                            <a:pt x="785" y="0"/>
                          </a:lnTo>
                          <a:close/>
                        </a:path>
                      </a:pathLst>
                    </a:custGeom>
                    <a:grp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endParaRPr sz="1820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125" name="Группа 124"/>
                  <p:cNvGrpSpPr/>
                  <p:nvPr/>
                </p:nvGrpSpPr>
                <p:grpSpPr>
                  <a:xfrm>
                    <a:off x="15105149" y="6676661"/>
                    <a:ext cx="59626" cy="225602"/>
                    <a:chOff x="15103937" y="6608216"/>
                    <a:chExt cx="59626" cy="225602"/>
                  </a:xfrm>
                  <a:grpFill/>
                </p:grpSpPr>
                <p:sp>
                  <p:nvSpPr>
                    <p:cNvPr id="126" name="object 37"/>
                    <p:cNvSpPr/>
                    <p:nvPr/>
                  </p:nvSpPr>
                  <p:spPr>
                    <a:xfrm>
                      <a:off x="15103937" y="6608216"/>
                      <a:ext cx="59626" cy="24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626" h="24825">
                          <a:moveTo>
                            <a:pt x="785" y="0"/>
                          </a:moveTo>
                          <a:lnTo>
                            <a:pt x="0" y="24825"/>
                          </a:lnTo>
                          <a:lnTo>
                            <a:pt x="59626" y="24825"/>
                          </a:lnTo>
                          <a:lnTo>
                            <a:pt x="59626" y="0"/>
                          </a:lnTo>
                          <a:lnTo>
                            <a:pt x="785" y="0"/>
                          </a:lnTo>
                          <a:close/>
                        </a:path>
                      </a:pathLst>
                    </a:custGeom>
                    <a:grp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endParaRPr sz="1820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7" name="object 42"/>
                    <p:cNvSpPr/>
                    <p:nvPr/>
                  </p:nvSpPr>
                  <p:spPr>
                    <a:xfrm>
                      <a:off x="15103937" y="6808993"/>
                      <a:ext cx="59626" cy="24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626" h="24825">
                          <a:moveTo>
                            <a:pt x="785" y="0"/>
                          </a:moveTo>
                          <a:lnTo>
                            <a:pt x="0" y="24825"/>
                          </a:lnTo>
                          <a:lnTo>
                            <a:pt x="59626" y="24825"/>
                          </a:lnTo>
                          <a:lnTo>
                            <a:pt x="59626" y="0"/>
                          </a:lnTo>
                          <a:lnTo>
                            <a:pt x="785" y="0"/>
                          </a:lnTo>
                          <a:close/>
                        </a:path>
                      </a:pathLst>
                    </a:custGeom>
                    <a:grp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endParaRPr sz="1820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5" name="Группа 114"/>
              <p:cNvGrpSpPr/>
              <p:nvPr/>
            </p:nvGrpSpPr>
            <p:grpSpPr>
              <a:xfrm>
                <a:off x="15328308" y="6608216"/>
                <a:ext cx="60838" cy="294047"/>
                <a:chOff x="15103937" y="6608216"/>
                <a:chExt cx="60838" cy="294047"/>
              </a:xfrm>
              <a:grpFill/>
            </p:grpSpPr>
            <p:grpSp>
              <p:nvGrpSpPr>
                <p:cNvPr id="116" name="Группа 115"/>
                <p:cNvGrpSpPr/>
                <p:nvPr/>
              </p:nvGrpSpPr>
              <p:grpSpPr>
                <a:xfrm>
                  <a:off x="15103937" y="6608216"/>
                  <a:ext cx="59626" cy="225602"/>
                  <a:chOff x="15103937" y="6608216"/>
                  <a:chExt cx="59626" cy="225602"/>
                </a:xfrm>
                <a:grpFill/>
              </p:grpSpPr>
              <p:sp>
                <p:nvSpPr>
                  <p:cNvPr id="120" name="object 37"/>
                  <p:cNvSpPr/>
                  <p:nvPr/>
                </p:nvSpPr>
                <p:spPr>
                  <a:xfrm>
                    <a:off x="15103937" y="6608216"/>
                    <a:ext cx="59626" cy="2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26" h="24825">
                        <a:moveTo>
                          <a:pt x="785" y="0"/>
                        </a:moveTo>
                        <a:lnTo>
                          <a:pt x="0" y="24825"/>
                        </a:lnTo>
                        <a:lnTo>
                          <a:pt x="59626" y="24825"/>
                        </a:lnTo>
                        <a:lnTo>
                          <a:pt x="59626" y="0"/>
                        </a:lnTo>
                        <a:lnTo>
                          <a:pt x="785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 sz="1820" baseline="-25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21" name="object 42"/>
                  <p:cNvSpPr/>
                  <p:nvPr/>
                </p:nvSpPr>
                <p:spPr>
                  <a:xfrm>
                    <a:off x="15103937" y="6808993"/>
                    <a:ext cx="59626" cy="2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26" h="24825">
                        <a:moveTo>
                          <a:pt x="785" y="0"/>
                        </a:moveTo>
                        <a:lnTo>
                          <a:pt x="0" y="24825"/>
                        </a:lnTo>
                        <a:lnTo>
                          <a:pt x="59626" y="24825"/>
                        </a:lnTo>
                        <a:lnTo>
                          <a:pt x="59626" y="0"/>
                        </a:lnTo>
                        <a:lnTo>
                          <a:pt x="785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 sz="1820" baseline="-25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15105149" y="6676661"/>
                  <a:ext cx="59626" cy="225602"/>
                  <a:chOff x="15103937" y="6608216"/>
                  <a:chExt cx="59626" cy="225602"/>
                </a:xfrm>
                <a:grpFill/>
              </p:grpSpPr>
              <p:sp>
                <p:nvSpPr>
                  <p:cNvPr id="118" name="object 37"/>
                  <p:cNvSpPr/>
                  <p:nvPr/>
                </p:nvSpPr>
                <p:spPr>
                  <a:xfrm>
                    <a:off x="15103937" y="6608216"/>
                    <a:ext cx="59626" cy="2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26" h="24825">
                        <a:moveTo>
                          <a:pt x="785" y="0"/>
                        </a:moveTo>
                        <a:lnTo>
                          <a:pt x="0" y="24825"/>
                        </a:lnTo>
                        <a:lnTo>
                          <a:pt x="59626" y="24825"/>
                        </a:lnTo>
                        <a:lnTo>
                          <a:pt x="59626" y="0"/>
                        </a:lnTo>
                        <a:lnTo>
                          <a:pt x="785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 sz="1820" baseline="-25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19" name="object 42"/>
                  <p:cNvSpPr/>
                  <p:nvPr/>
                </p:nvSpPr>
                <p:spPr>
                  <a:xfrm>
                    <a:off x="15103937" y="6808993"/>
                    <a:ext cx="59626" cy="2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26" h="24825">
                        <a:moveTo>
                          <a:pt x="785" y="0"/>
                        </a:moveTo>
                        <a:lnTo>
                          <a:pt x="0" y="24825"/>
                        </a:lnTo>
                        <a:lnTo>
                          <a:pt x="59626" y="24825"/>
                        </a:lnTo>
                        <a:lnTo>
                          <a:pt x="59626" y="0"/>
                        </a:lnTo>
                        <a:lnTo>
                          <a:pt x="785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 sz="1820" baseline="-25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30" name="Группа 129"/>
          <p:cNvGrpSpPr/>
          <p:nvPr/>
        </p:nvGrpSpPr>
        <p:grpSpPr>
          <a:xfrm>
            <a:off x="12409181" y="7072055"/>
            <a:ext cx="682832" cy="699410"/>
            <a:chOff x="1452451" y="3304984"/>
            <a:chExt cx="750640" cy="768865"/>
          </a:xfrm>
          <a:solidFill>
            <a:srgbClr val="ED7D31"/>
          </a:solidFill>
        </p:grpSpPr>
        <p:sp>
          <p:nvSpPr>
            <p:cNvPr id="131" name="object 474"/>
            <p:cNvSpPr/>
            <p:nvPr/>
          </p:nvSpPr>
          <p:spPr>
            <a:xfrm>
              <a:off x="1683601" y="3633977"/>
              <a:ext cx="34463" cy="139899"/>
            </a:xfrm>
            <a:custGeom>
              <a:avLst/>
              <a:gdLst/>
              <a:ahLst/>
              <a:cxnLst/>
              <a:rect l="l" t="t" r="r" b="b"/>
              <a:pathLst>
                <a:path w="34463" h="139899">
                  <a:moveTo>
                    <a:pt x="11200" y="38135"/>
                  </a:moveTo>
                  <a:lnTo>
                    <a:pt x="5194" y="19497"/>
                  </a:lnTo>
                  <a:lnTo>
                    <a:pt x="0" y="0"/>
                  </a:lnTo>
                  <a:lnTo>
                    <a:pt x="2943" y="91877"/>
                  </a:lnTo>
                  <a:lnTo>
                    <a:pt x="12694" y="109181"/>
                  </a:lnTo>
                  <a:lnTo>
                    <a:pt x="23217" y="125215"/>
                  </a:lnTo>
                  <a:lnTo>
                    <a:pt x="34463" y="139899"/>
                  </a:lnTo>
                  <a:lnTo>
                    <a:pt x="33686" y="88174"/>
                  </a:lnTo>
                  <a:lnTo>
                    <a:pt x="25487" y="72546"/>
                  </a:lnTo>
                  <a:lnTo>
                    <a:pt x="17978" y="55842"/>
                  </a:lnTo>
                  <a:lnTo>
                    <a:pt x="11200" y="381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object 475"/>
            <p:cNvSpPr/>
            <p:nvPr/>
          </p:nvSpPr>
          <p:spPr>
            <a:xfrm>
              <a:off x="1641535" y="3304984"/>
              <a:ext cx="373496" cy="528224"/>
            </a:xfrm>
            <a:custGeom>
              <a:avLst/>
              <a:gdLst/>
              <a:ahLst/>
              <a:cxnLst/>
              <a:rect l="l" t="t" r="r" b="b"/>
              <a:pathLst>
                <a:path w="373496" h="528224">
                  <a:moveTo>
                    <a:pt x="620" y="246282"/>
                  </a:moveTo>
                  <a:lnTo>
                    <a:pt x="2448" y="270877"/>
                  </a:lnTo>
                  <a:lnTo>
                    <a:pt x="5437" y="294840"/>
                  </a:lnTo>
                  <a:lnTo>
                    <a:pt x="9536" y="318090"/>
                  </a:lnTo>
                  <a:lnTo>
                    <a:pt x="14699" y="340549"/>
                  </a:lnTo>
                  <a:lnTo>
                    <a:pt x="20876" y="362135"/>
                  </a:lnTo>
                  <a:lnTo>
                    <a:pt x="28019" y="382771"/>
                  </a:lnTo>
                  <a:lnTo>
                    <a:pt x="36079" y="402376"/>
                  </a:lnTo>
                  <a:lnTo>
                    <a:pt x="45009" y="420870"/>
                  </a:lnTo>
                  <a:lnTo>
                    <a:pt x="42065" y="328993"/>
                  </a:lnTo>
                  <a:lnTo>
                    <a:pt x="37724" y="308708"/>
                  </a:lnTo>
                  <a:lnTo>
                    <a:pt x="34277" y="287708"/>
                  </a:lnTo>
                  <a:lnTo>
                    <a:pt x="31764" y="266064"/>
                  </a:lnTo>
                  <a:lnTo>
                    <a:pt x="30227" y="243849"/>
                  </a:lnTo>
                  <a:lnTo>
                    <a:pt x="29705" y="221134"/>
                  </a:lnTo>
                  <a:lnTo>
                    <a:pt x="29802" y="211322"/>
                  </a:lnTo>
                  <a:lnTo>
                    <a:pt x="30589" y="192319"/>
                  </a:lnTo>
                  <a:lnTo>
                    <a:pt x="32173" y="174406"/>
                  </a:lnTo>
                  <a:lnTo>
                    <a:pt x="34560" y="157577"/>
                  </a:lnTo>
                  <a:lnTo>
                    <a:pt x="37755" y="141824"/>
                  </a:lnTo>
                  <a:lnTo>
                    <a:pt x="46595" y="113517"/>
                  </a:lnTo>
                  <a:lnTo>
                    <a:pt x="58741" y="89427"/>
                  </a:lnTo>
                  <a:lnTo>
                    <a:pt x="74240" y="69496"/>
                  </a:lnTo>
                  <a:lnTo>
                    <a:pt x="93139" y="53666"/>
                  </a:lnTo>
                  <a:lnTo>
                    <a:pt x="115486" y="41880"/>
                  </a:lnTo>
                  <a:lnTo>
                    <a:pt x="141328" y="34080"/>
                  </a:lnTo>
                  <a:lnTo>
                    <a:pt x="170712" y="30208"/>
                  </a:lnTo>
                  <a:lnTo>
                    <a:pt x="186748" y="29726"/>
                  </a:lnTo>
                  <a:lnTo>
                    <a:pt x="194798" y="29844"/>
                  </a:lnTo>
                  <a:lnTo>
                    <a:pt x="225083" y="32734"/>
                  </a:lnTo>
                  <a:lnTo>
                    <a:pt x="251814" y="39537"/>
                  </a:lnTo>
                  <a:lnTo>
                    <a:pt x="275039" y="50311"/>
                  </a:lnTo>
                  <a:lnTo>
                    <a:pt x="294804" y="65114"/>
                  </a:lnTo>
                  <a:lnTo>
                    <a:pt x="311158" y="84004"/>
                  </a:lnTo>
                  <a:lnTo>
                    <a:pt x="324146" y="107039"/>
                  </a:lnTo>
                  <a:lnTo>
                    <a:pt x="333817" y="134276"/>
                  </a:lnTo>
                  <a:lnTo>
                    <a:pt x="337423" y="149488"/>
                  </a:lnTo>
                  <a:lnTo>
                    <a:pt x="340217" y="165773"/>
                  </a:lnTo>
                  <a:lnTo>
                    <a:pt x="342206" y="183138"/>
                  </a:lnTo>
                  <a:lnTo>
                    <a:pt x="343395" y="201589"/>
                  </a:lnTo>
                  <a:lnTo>
                    <a:pt x="343790" y="221134"/>
                  </a:lnTo>
                  <a:lnTo>
                    <a:pt x="343269" y="243849"/>
                  </a:lnTo>
                  <a:lnTo>
                    <a:pt x="341731" y="266064"/>
                  </a:lnTo>
                  <a:lnTo>
                    <a:pt x="339218" y="287708"/>
                  </a:lnTo>
                  <a:lnTo>
                    <a:pt x="335771" y="308708"/>
                  </a:lnTo>
                  <a:lnTo>
                    <a:pt x="331430" y="328993"/>
                  </a:lnTo>
                  <a:lnTo>
                    <a:pt x="326235" y="348490"/>
                  </a:lnTo>
                  <a:lnTo>
                    <a:pt x="320229" y="367128"/>
                  </a:lnTo>
                  <a:lnTo>
                    <a:pt x="313450" y="384835"/>
                  </a:lnTo>
                  <a:lnTo>
                    <a:pt x="305941" y="401539"/>
                  </a:lnTo>
                  <a:lnTo>
                    <a:pt x="297742" y="417167"/>
                  </a:lnTo>
                  <a:lnTo>
                    <a:pt x="288893" y="431649"/>
                  </a:lnTo>
                  <a:lnTo>
                    <a:pt x="279435" y="444912"/>
                  </a:lnTo>
                  <a:lnTo>
                    <a:pt x="258857" y="467492"/>
                  </a:lnTo>
                  <a:lnTo>
                    <a:pt x="236332" y="484334"/>
                  </a:lnTo>
                  <a:lnTo>
                    <a:pt x="212187" y="494861"/>
                  </a:lnTo>
                  <a:lnTo>
                    <a:pt x="186748" y="498497"/>
                  </a:lnTo>
                  <a:lnTo>
                    <a:pt x="173886" y="497576"/>
                  </a:lnTo>
                  <a:lnTo>
                    <a:pt x="149052" y="490422"/>
                  </a:lnTo>
                  <a:lnTo>
                    <a:pt x="125676" y="476666"/>
                  </a:lnTo>
                  <a:lnTo>
                    <a:pt x="104083" y="456883"/>
                  </a:lnTo>
                  <a:lnTo>
                    <a:pt x="84600" y="431649"/>
                  </a:lnTo>
                  <a:lnTo>
                    <a:pt x="75752" y="417167"/>
                  </a:lnTo>
                  <a:lnTo>
                    <a:pt x="76529" y="468893"/>
                  </a:lnTo>
                  <a:lnTo>
                    <a:pt x="88451" y="482148"/>
                  </a:lnTo>
                  <a:lnTo>
                    <a:pt x="114128" y="504052"/>
                  </a:lnTo>
                  <a:lnTo>
                    <a:pt x="141924" y="519283"/>
                  </a:lnTo>
                  <a:lnTo>
                    <a:pt x="171454" y="527204"/>
                  </a:lnTo>
                  <a:lnTo>
                    <a:pt x="186748" y="528224"/>
                  </a:lnTo>
                  <a:lnTo>
                    <a:pt x="202279" y="527225"/>
                  </a:lnTo>
                  <a:lnTo>
                    <a:pt x="232143" y="519448"/>
                  </a:lnTo>
                  <a:lnTo>
                    <a:pt x="260110" y="504457"/>
                  </a:lnTo>
                  <a:lnTo>
                    <a:pt x="285825" y="482836"/>
                  </a:lnTo>
                  <a:lnTo>
                    <a:pt x="297726" y="469722"/>
                  </a:lnTo>
                  <a:lnTo>
                    <a:pt x="308931" y="455170"/>
                  </a:lnTo>
                  <a:lnTo>
                    <a:pt x="319396" y="439254"/>
                  </a:lnTo>
                  <a:lnTo>
                    <a:pt x="329074" y="422046"/>
                  </a:lnTo>
                  <a:lnTo>
                    <a:pt x="337923" y="403620"/>
                  </a:lnTo>
                  <a:lnTo>
                    <a:pt x="345897" y="384049"/>
                  </a:lnTo>
                  <a:lnTo>
                    <a:pt x="352952" y="363405"/>
                  </a:lnTo>
                  <a:lnTo>
                    <a:pt x="359044" y="341763"/>
                  </a:lnTo>
                  <a:lnTo>
                    <a:pt x="364128" y="319196"/>
                  </a:lnTo>
                  <a:lnTo>
                    <a:pt x="368160" y="295776"/>
                  </a:lnTo>
                  <a:lnTo>
                    <a:pt x="371095" y="271577"/>
                  </a:lnTo>
                  <a:lnTo>
                    <a:pt x="372888" y="246672"/>
                  </a:lnTo>
                  <a:lnTo>
                    <a:pt x="373496" y="221134"/>
                  </a:lnTo>
                  <a:lnTo>
                    <a:pt x="373025" y="199666"/>
                  </a:lnTo>
                  <a:lnTo>
                    <a:pt x="371613" y="179285"/>
                  </a:lnTo>
                  <a:lnTo>
                    <a:pt x="369261" y="159992"/>
                  </a:lnTo>
                  <a:lnTo>
                    <a:pt x="365970" y="141788"/>
                  </a:lnTo>
                  <a:lnTo>
                    <a:pt x="361742" y="124676"/>
                  </a:lnTo>
                  <a:lnTo>
                    <a:pt x="350481" y="93732"/>
                  </a:lnTo>
                  <a:lnTo>
                    <a:pt x="335485" y="67172"/>
                  </a:lnTo>
                  <a:lnTo>
                    <a:pt x="316767" y="45008"/>
                  </a:lnTo>
                  <a:lnTo>
                    <a:pt x="294337" y="27252"/>
                  </a:lnTo>
                  <a:lnTo>
                    <a:pt x="268205" y="13917"/>
                  </a:lnTo>
                  <a:lnTo>
                    <a:pt x="238381" y="5014"/>
                  </a:lnTo>
                  <a:lnTo>
                    <a:pt x="204877" y="557"/>
                  </a:lnTo>
                  <a:lnTo>
                    <a:pt x="186748" y="0"/>
                  </a:lnTo>
                  <a:lnTo>
                    <a:pt x="168618" y="557"/>
                  </a:lnTo>
                  <a:lnTo>
                    <a:pt x="135114" y="5014"/>
                  </a:lnTo>
                  <a:lnTo>
                    <a:pt x="105291" y="13917"/>
                  </a:lnTo>
                  <a:lnTo>
                    <a:pt x="79158" y="27252"/>
                  </a:lnTo>
                  <a:lnTo>
                    <a:pt x="56728" y="45008"/>
                  </a:lnTo>
                  <a:lnTo>
                    <a:pt x="38010" y="67172"/>
                  </a:lnTo>
                  <a:lnTo>
                    <a:pt x="23015" y="93732"/>
                  </a:lnTo>
                  <a:lnTo>
                    <a:pt x="11753" y="124676"/>
                  </a:lnTo>
                  <a:lnTo>
                    <a:pt x="7525" y="141788"/>
                  </a:lnTo>
                  <a:lnTo>
                    <a:pt x="4235" y="159992"/>
                  </a:lnTo>
                  <a:lnTo>
                    <a:pt x="1883" y="179285"/>
                  </a:lnTo>
                  <a:lnTo>
                    <a:pt x="471" y="199666"/>
                  </a:lnTo>
                  <a:lnTo>
                    <a:pt x="0" y="221134"/>
                  </a:lnTo>
                  <a:lnTo>
                    <a:pt x="620" y="24628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bject 476"/>
            <p:cNvSpPr/>
            <p:nvPr/>
          </p:nvSpPr>
          <p:spPr>
            <a:xfrm>
              <a:off x="1987984" y="3539266"/>
              <a:ext cx="91923" cy="130917"/>
            </a:xfrm>
            <a:custGeom>
              <a:avLst/>
              <a:gdLst/>
              <a:ahLst/>
              <a:cxnLst/>
              <a:rect l="l" t="t" r="r" b="b"/>
              <a:pathLst>
                <a:path w="91923" h="130917">
                  <a:moveTo>
                    <a:pt x="7669" y="127938"/>
                  </a:moveTo>
                  <a:lnTo>
                    <a:pt x="15706" y="129587"/>
                  </a:lnTo>
                  <a:lnTo>
                    <a:pt x="20009" y="130482"/>
                  </a:lnTo>
                  <a:lnTo>
                    <a:pt x="24334" y="130917"/>
                  </a:lnTo>
                  <a:lnTo>
                    <a:pt x="28616" y="130917"/>
                  </a:lnTo>
                  <a:lnTo>
                    <a:pt x="39603" y="129950"/>
                  </a:lnTo>
                  <a:lnTo>
                    <a:pt x="51903" y="126438"/>
                  </a:lnTo>
                  <a:lnTo>
                    <a:pt x="63411" y="120420"/>
                  </a:lnTo>
                  <a:lnTo>
                    <a:pt x="71934" y="113715"/>
                  </a:lnTo>
                  <a:lnTo>
                    <a:pt x="80424" y="103967"/>
                  </a:lnTo>
                  <a:lnTo>
                    <a:pt x="86736" y="92699"/>
                  </a:lnTo>
                  <a:lnTo>
                    <a:pt x="90677" y="80196"/>
                  </a:lnTo>
                  <a:lnTo>
                    <a:pt x="91923" y="70102"/>
                  </a:lnTo>
                  <a:lnTo>
                    <a:pt x="91143" y="57218"/>
                  </a:lnTo>
                  <a:lnTo>
                    <a:pt x="87833" y="44985"/>
                  </a:lnTo>
                  <a:lnTo>
                    <a:pt x="82205" y="33731"/>
                  </a:lnTo>
                  <a:lnTo>
                    <a:pt x="74472" y="23790"/>
                  </a:lnTo>
                  <a:lnTo>
                    <a:pt x="64847" y="15491"/>
                  </a:lnTo>
                  <a:lnTo>
                    <a:pt x="53541" y="9166"/>
                  </a:lnTo>
                  <a:lnTo>
                    <a:pt x="40768" y="5146"/>
                  </a:lnTo>
                  <a:lnTo>
                    <a:pt x="18522" y="1355"/>
                  </a:lnTo>
                  <a:lnTo>
                    <a:pt x="10596" y="0"/>
                  </a:lnTo>
                  <a:lnTo>
                    <a:pt x="2748" y="5413"/>
                  </a:lnTo>
                  <a:lnTo>
                    <a:pt x="1382" y="13512"/>
                  </a:lnTo>
                  <a:lnTo>
                    <a:pt x="0" y="21601"/>
                  </a:lnTo>
                  <a:lnTo>
                    <a:pt x="5455" y="29281"/>
                  </a:lnTo>
                  <a:lnTo>
                    <a:pt x="13544" y="30653"/>
                  </a:lnTo>
                  <a:lnTo>
                    <a:pt x="35292" y="34354"/>
                  </a:lnTo>
                  <a:lnTo>
                    <a:pt x="36796" y="34699"/>
                  </a:lnTo>
                  <a:lnTo>
                    <a:pt x="48500" y="40235"/>
                  </a:lnTo>
                  <a:lnTo>
                    <a:pt x="57052" y="49458"/>
                  </a:lnTo>
                  <a:lnTo>
                    <a:pt x="61664" y="61181"/>
                  </a:lnTo>
                  <a:lnTo>
                    <a:pt x="61547" y="74217"/>
                  </a:lnTo>
                  <a:lnTo>
                    <a:pt x="56322" y="86552"/>
                  </a:lnTo>
                  <a:lnTo>
                    <a:pt x="47056" y="95609"/>
                  </a:lnTo>
                  <a:lnTo>
                    <a:pt x="34187" y="100711"/>
                  </a:lnTo>
                  <a:lnTo>
                    <a:pt x="21685" y="100489"/>
                  </a:lnTo>
                  <a:lnTo>
                    <a:pt x="13674" y="98876"/>
                  </a:lnTo>
                  <a:lnTo>
                    <a:pt x="5790" y="104007"/>
                  </a:lnTo>
                  <a:lnTo>
                    <a:pt x="4130" y="112043"/>
                  </a:lnTo>
                  <a:lnTo>
                    <a:pt x="2497" y="120090"/>
                  </a:lnTo>
                  <a:lnTo>
                    <a:pt x="7669" y="12793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object 477"/>
            <p:cNvSpPr/>
            <p:nvPr/>
          </p:nvSpPr>
          <p:spPr>
            <a:xfrm>
              <a:off x="1576599" y="3539245"/>
              <a:ext cx="91978" cy="130922"/>
            </a:xfrm>
            <a:custGeom>
              <a:avLst/>
              <a:gdLst/>
              <a:ahLst/>
              <a:cxnLst/>
              <a:rect l="l" t="t" r="r" b="b"/>
              <a:pathLst>
                <a:path w="91978" h="130922">
                  <a:moveTo>
                    <a:pt x="30468" y="60401"/>
                  </a:moveTo>
                  <a:lnTo>
                    <a:pt x="35314" y="48862"/>
                  </a:lnTo>
                  <a:lnTo>
                    <a:pt x="40283" y="41328"/>
                  </a:lnTo>
                  <a:lnTo>
                    <a:pt x="47864" y="36187"/>
                  </a:lnTo>
                  <a:lnTo>
                    <a:pt x="56193" y="34464"/>
                  </a:lnTo>
                  <a:lnTo>
                    <a:pt x="78444" y="30674"/>
                  </a:lnTo>
                  <a:lnTo>
                    <a:pt x="86533" y="29302"/>
                  </a:lnTo>
                  <a:lnTo>
                    <a:pt x="91978" y="21622"/>
                  </a:lnTo>
                  <a:lnTo>
                    <a:pt x="90601" y="13533"/>
                  </a:lnTo>
                  <a:lnTo>
                    <a:pt x="89229" y="5450"/>
                  </a:lnTo>
                  <a:lnTo>
                    <a:pt x="81564" y="0"/>
                  </a:lnTo>
                  <a:lnTo>
                    <a:pt x="73455" y="1376"/>
                  </a:lnTo>
                  <a:lnTo>
                    <a:pt x="50712" y="5261"/>
                  </a:lnTo>
                  <a:lnTo>
                    <a:pt x="40312" y="8326"/>
                  </a:lnTo>
                  <a:lnTo>
                    <a:pt x="28814" y="14231"/>
                  </a:lnTo>
                  <a:lnTo>
                    <a:pt x="18780" y="22357"/>
                  </a:lnTo>
                  <a:lnTo>
                    <a:pt x="10488" y="32512"/>
                  </a:lnTo>
                  <a:lnTo>
                    <a:pt x="4778" y="43277"/>
                  </a:lnTo>
                  <a:lnTo>
                    <a:pt x="1173" y="55221"/>
                  </a:lnTo>
                  <a:lnTo>
                    <a:pt x="0" y="67639"/>
                  </a:lnTo>
                  <a:lnTo>
                    <a:pt x="1315" y="80227"/>
                  </a:lnTo>
                  <a:lnTo>
                    <a:pt x="2396" y="84665"/>
                  </a:lnTo>
                  <a:lnTo>
                    <a:pt x="7672" y="97667"/>
                  </a:lnTo>
                  <a:lnTo>
                    <a:pt x="15461" y="108915"/>
                  </a:lnTo>
                  <a:lnTo>
                    <a:pt x="25350" y="118136"/>
                  </a:lnTo>
                  <a:lnTo>
                    <a:pt x="36925" y="125058"/>
                  </a:lnTo>
                  <a:lnTo>
                    <a:pt x="49775" y="129411"/>
                  </a:lnTo>
                  <a:lnTo>
                    <a:pt x="63486" y="130922"/>
                  </a:lnTo>
                  <a:lnTo>
                    <a:pt x="67727" y="130922"/>
                  </a:lnTo>
                  <a:lnTo>
                    <a:pt x="71999" y="130503"/>
                  </a:lnTo>
                  <a:lnTo>
                    <a:pt x="76292" y="129613"/>
                  </a:lnTo>
                  <a:lnTo>
                    <a:pt x="84329" y="127959"/>
                  </a:lnTo>
                  <a:lnTo>
                    <a:pt x="89506" y="120106"/>
                  </a:lnTo>
                  <a:lnTo>
                    <a:pt x="87868" y="112059"/>
                  </a:lnTo>
                  <a:lnTo>
                    <a:pt x="86208" y="104038"/>
                  </a:lnTo>
                  <a:lnTo>
                    <a:pt x="78355" y="98913"/>
                  </a:lnTo>
                  <a:lnTo>
                    <a:pt x="70313" y="100504"/>
                  </a:lnTo>
                  <a:lnTo>
                    <a:pt x="68726" y="100796"/>
                  </a:lnTo>
                  <a:lnTo>
                    <a:pt x="55776" y="100324"/>
                  </a:lnTo>
                  <a:lnTo>
                    <a:pt x="44300" y="95208"/>
                  </a:lnTo>
                  <a:lnTo>
                    <a:pt x="35469" y="86246"/>
                  </a:lnTo>
                  <a:lnTo>
                    <a:pt x="30451" y="74238"/>
                  </a:lnTo>
                  <a:lnTo>
                    <a:pt x="30200" y="72885"/>
                  </a:lnTo>
                  <a:lnTo>
                    <a:pt x="30468" y="6040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object 478"/>
            <p:cNvSpPr/>
            <p:nvPr/>
          </p:nvSpPr>
          <p:spPr>
            <a:xfrm>
              <a:off x="1711810" y="3401184"/>
              <a:ext cx="226150" cy="51809"/>
            </a:xfrm>
            <a:custGeom>
              <a:avLst/>
              <a:gdLst/>
              <a:ahLst/>
              <a:cxnLst/>
              <a:rect l="l" t="t" r="r" b="b"/>
              <a:pathLst>
                <a:path w="226150" h="51809">
                  <a:moveTo>
                    <a:pt x="110939" y="51809"/>
                  </a:moveTo>
                  <a:lnTo>
                    <a:pt x="114816" y="51780"/>
                  </a:lnTo>
                  <a:lnTo>
                    <a:pt x="126031" y="51370"/>
                  </a:lnTo>
                  <a:lnTo>
                    <a:pt x="137662" y="50431"/>
                  </a:lnTo>
                  <a:lnTo>
                    <a:pt x="149688" y="48911"/>
                  </a:lnTo>
                  <a:lnTo>
                    <a:pt x="162085" y="46757"/>
                  </a:lnTo>
                  <a:lnTo>
                    <a:pt x="174830" y="43913"/>
                  </a:lnTo>
                  <a:lnTo>
                    <a:pt x="187902" y="40328"/>
                  </a:lnTo>
                  <a:lnTo>
                    <a:pt x="201276" y="35947"/>
                  </a:lnTo>
                  <a:lnTo>
                    <a:pt x="214930" y="30716"/>
                  </a:lnTo>
                  <a:lnTo>
                    <a:pt x="222532" y="27590"/>
                  </a:lnTo>
                  <a:lnTo>
                    <a:pt x="226150" y="18910"/>
                  </a:lnTo>
                  <a:lnTo>
                    <a:pt x="223029" y="11324"/>
                  </a:lnTo>
                  <a:lnTo>
                    <a:pt x="219904" y="3711"/>
                  </a:lnTo>
                  <a:lnTo>
                    <a:pt x="211129" y="120"/>
                  </a:lnTo>
                  <a:lnTo>
                    <a:pt x="203632" y="3230"/>
                  </a:lnTo>
                  <a:lnTo>
                    <a:pt x="193013" y="7329"/>
                  </a:lnTo>
                  <a:lnTo>
                    <a:pt x="174267" y="13281"/>
                  </a:lnTo>
                  <a:lnTo>
                    <a:pt x="156203" y="17510"/>
                  </a:lnTo>
                  <a:lnTo>
                    <a:pt x="138910" y="20210"/>
                  </a:lnTo>
                  <a:lnTo>
                    <a:pt x="122477" y="21575"/>
                  </a:lnTo>
                  <a:lnTo>
                    <a:pt x="106993" y="21797"/>
                  </a:lnTo>
                  <a:lnTo>
                    <a:pt x="92547" y="21072"/>
                  </a:lnTo>
                  <a:lnTo>
                    <a:pt x="79229" y="19592"/>
                  </a:lnTo>
                  <a:lnTo>
                    <a:pt x="67126" y="17552"/>
                  </a:lnTo>
                  <a:lnTo>
                    <a:pt x="56329" y="15144"/>
                  </a:lnTo>
                  <a:lnTo>
                    <a:pt x="46926" y="12564"/>
                  </a:lnTo>
                  <a:lnTo>
                    <a:pt x="39005" y="10004"/>
                  </a:lnTo>
                  <a:lnTo>
                    <a:pt x="32657" y="7658"/>
                  </a:lnTo>
                  <a:lnTo>
                    <a:pt x="25034" y="4383"/>
                  </a:lnTo>
                  <a:lnTo>
                    <a:pt x="16685" y="0"/>
                  </a:lnTo>
                  <a:lnTo>
                    <a:pt x="7722" y="2769"/>
                  </a:lnTo>
                  <a:lnTo>
                    <a:pt x="3853" y="9963"/>
                  </a:lnTo>
                  <a:lnTo>
                    <a:pt x="0" y="17203"/>
                  </a:lnTo>
                  <a:lnTo>
                    <a:pt x="2727" y="26208"/>
                  </a:lnTo>
                  <a:lnTo>
                    <a:pt x="9973" y="30077"/>
                  </a:lnTo>
                  <a:lnTo>
                    <a:pt x="13078" y="31625"/>
                  </a:lnTo>
                  <a:lnTo>
                    <a:pt x="19164" y="34331"/>
                  </a:lnTo>
                  <a:lnTo>
                    <a:pt x="28191" y="37832"/>
                  </a:lnTo>
                  <a:lnTo>
                    <a:pt x="39974" y="41687"/>
                  </a:lnTo>
                  <a:lnTo>
                    <a:pt x="54327" y="45453"/>
                  </a:lnTo>
                  <a:lnTo>
                    <a:pt x="71063" y="48690"/>
                  </a:lnTo>
                  <a:lnTo>
                    <a:pt x="89995" y="50956"/>
                  </a:lnTo>
                  <a:lnTo>
                    <a:pt x="110939" y="5180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object 479"/>
            <p:cNvSpPr/>
            <p:nvPr/>
          </p:nvSpPr>
          <p:spPr>
            <a:xfrm>
              <a:off x="1640957" y="3401522"/>
              <a:ext cx="104399" cy="129666"/>
            </a:xfrm>
            <a:custGeom>
              <a:avLst/>
              <a:gdLst/>
              <a:ahLst/>
              <a:cxnLst/>
              <a:rect l="l" t="t" r="r" b="b"/>
              <a:pathLst>
                <a:path w="104399" h="129666">
                  <a:moveTo>
                    <a:pt x="607" y="115902"/>
                  </a:moveTo>
                  <a:lnTo>
                    <a:pt x="1198" y="123718"/>
                  </a:lnTo>
                  <a:lnTo>
                    <a:pt x="7711" y="129666"/>
                  </a:lnTo>
                  <a:lnTo>
                    <a:pt x="16523" y="129624"/>
                  </a:lnTo>
                  <a:lnTo>
                    <a:pt x="29041" y="126936"/>
                  </a:lnTo>
                  <a:lnTo>
                    <a:pt x="41925" y="120319"/>
                  </a:lnTo>
                  <a:lnTo>
                    <a:pt x="53607" y="110667"/>
                  </a:lnTo>
                  <a:lnTo>
                    <a:pt x="64074" y="98787"/>
                  </a:lnTo>
                  <a:lnTo>
                    <a:pt x="73309" y="85483"/>
                  </a:lnTo>
                  <a:lnTo>
                    <a:pt x="81300" y="71561"/>
                  </a:lnTo>
                  <a:lnTo>
                    <a:pt x="88030" y="57828"/>
                  </a:lnTo>
                  <a:lnTo>
                    <a:pt x="93487" y="45088"/>
                  </a:lnTo>
                  <a:lnTo>
                    <a:pt x="97654" y="34148"/>
                  </a:lnTo>
                  <a:lnTo>
                    <a:pt x="100518" y="25813"/>
                  </a:lnTo>
                  <a:lnTo>
                    <a:pt x="102064" y="20889"/>
                  </a:lnTo>
                  <a:lnTo>
                    <a:pt x="104399" y="13015"/>
                  </a:lnTo>
                  <a:lnTo>
                    <a:pt x="99934" y="4743"/>
                  </a:lnTo>
                  <a:lnTo>
                    <a:pt x="92080" y="2392"/>
                  </a:lnTo>
                  <a:lnTo>
                    <a:pt x="84149" y="0"/>
                  </a:lnTo>
                  <a:lnTo>
                    <a:pt x="75940" y="4528"/>
                  </a:lnTo>
                  <a:lnTo>
                    <a:pt x="73578" y="12381"/>
                  </a:lnTo>
                  <a:lnTo>
                    <a:pt x="72525" y="15787"/>
                  </a:lnTo>
                  <a:lnTo>
                    <a:pt x="68386" y="27604"/>
                  </a:lnTo>
                  <a:lnTo>
                    <a:pt x="63000" y="40845"/>
                  </a:lnTo>
                  <a:lnTo>
                    <a:pt x="56542" y="54612"/>
                  </a:lnTo>
                  <a:lnTo>
                    <a:pt x="49189" y="68011"/>
                  </a:lnTo>
                  <a:lnTo>
                    <a:pt x="41117" y="80143"/>
                  </a:lnTo>
                  <a:lnTo>
                    <a:pt x="32500" y="90114"/>
                  </a:lnTo>
                  <a:lnTo>
                    <a:pt x="23516" y="97027"/>
                  </a:lnTo>
                  <a:lnTo>
                    <a:pt x="14339" y="99986"/>
                  </a:lnTo>
                  <a:lnTo>
                    <a:pt x="6146" y="100588"/>
                  </a:lnTo>
                  <a:lnTo>
                    <a:pt x="0" y="107719"/>
                  </a:lnTo>
                  <a:lnTo>
                    <a:pt x="607" y="115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object 480"/>
            <p:cNvSpPr/>
            <p:nvPr/>
          </p:nvSpPr>
          <p:spPr>
            <a:xfrm>
              <a:off x="1911072" y="3401532"/>
              <a:ext cx="104415" cy="129655"/>
            </a:xfrm>
            <a:custGeom>
              <a:avLst/>
              <a:gdLst/>
              <a:ahLst/>
              <a:cxnLst/>
              <a:rect l="l" t="t" r="r" b="b"/>
              <a:pathLst>
                <a:path w="104415" h="129655">
                  <a:moveTo>
                    <a:pt x="4450" y="4743"/>
                  </a:moveTo>
                  <a:lnTo>
                    <a:pt x="0" y="13010"/>
                  </a:lnTo>
                  <a:lnTo>
                    <a:pt x="2340" y="20878"/>
                  </a:lnTo>
                  <a:lnTo>
                    <a:pt x="3658" y="25106"/>
                  </a:lnTo>
                  <a:lnTo>
                    <a:pt x="6382" y="33117"/>
                  </a:lnTo>
                  <a:lnTo>
                    <a:pt x="10413" y="43819"/>
                  </a:lnTo>
                  <a:lnTo>
                    <a:pt x="15735" y="56406"/>
                  </a:lnTo>
                  <a:lnTo>
                    <a:pt x="22333" y="70072"/>
                  </a:lnTo>
                  <a:lnTo>
                    <a:pt x="30193" y="84011"/>
                  </a:lnTo>
                  <a:lnTo>
                    <a:pt x="39299" y="97418"/>
                  </a:lnTo>
                  <a:lnTo>
                    <a:pt x="49637" y="109487"/>
                  </a:lnTo>
                  <a:lnTo>
                    <a:pt x="61191" y="119413"/>
                  </a:lnTo>
                  <a:lnTo>
                    <a:pt x="73948" y="126391"/>
                  </a:lnTo>
                  <a:lnTo>
                    <a:pt x="87892" y="129613"/>
                  </a:lnTo>
                  <a:lnTo>
                    <a:pt x="96709" y="129655"/>
                  </a:lnTo>
                  <a:lnTo>
                    <a:pt x="103221" y="123708"/>
                  </a:lnTo>
                  <a:lnTo>
                    <a:pt x="103803" y="115891"/>
                  </a:lnTo>
                  <a:lnTo>
                    <a:pt x="104415" y="107708"/>
                  </a:lnTo>
                  <a:lnTo>
                    <a:pt x="98274" y="100578"/>
                  </a:lnTo>
                  <a:lnTo>
                    <a:pt x="90075" y="99976"/>
                  </a:lnTo>
                  <a:lnTo>
                    <a:pt x="87060" y="99495"/>
                  </a:lnTo>
                  <a:lnTo>
                    <a:pt x="77945" y="95141"/>
                  </a:lnTo>
                  <a:lnTo>
                    <a:pt x="69072" y="87127"/>
                  </a:lnTo>
                  <a:lnTo>
                    <a:pt x="60617" y="76350"/>
                  </a:lnTo>
                  <a:lnTo>
                    <a:pt x="52758" y="63705"/>
                  </a:lnTo>
                  <a:lnTo>
                    <a:pt x="45671" y="50088"/>
                  </a:lnTo>
                  <a:lnTo>
                    <a:pt x="39534" y="36396"/>
                  </a:lnTo>
                  <a:lnTo>
                    <a:pt x="34523" y="23523"/>
                  </a:lnTo>
                  <a:lnTo>
                    <a:pt x="30815" y="12366"/>
                  </a:lnTo>
                  <a:lnTo>
                    <a:pt x="28459" y="4518"/>
                  </a:lnTo>
                  <a:lnTo>
                    <a:pt x="20245" y="0"/>
                  </a:lnTo>
                  <a:lnTo>
                    <a:pt x="12324" y="2392"/>
                  </a:lnTo>
                  <a:lnTo>
                    <a:pt x="4450" y="474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bject 481"/>
            <p:cNvSpPr/>
            <p:nvPr/>
          </p:nvSpPr>
          <p:spPr>
            <a:xfrm>
              <a:off x="1744677" y="3786288"/>
              <a:ext cx="29700" cy="96180"/>
            </a:xfrm>
            <a:custGeom>
              <a:avLst/>
              <a:gdLst/>
              <a:ahLst/>
              <a:cxnLst/>
              <a:rect l="l" t="t" r="r" b="b"/>
              <a:pathLst>
                <a:path w="29700" h="96180">
                  <a:moveTo>
                    <a:pt x="14847" y="96180"/>
                  </a:moveTo>
                  <a:lnTo>
                    <a:pt x="23062" y="96180"/>
                  </a:lnTo>
                  <a:lnTo>
                    <a:pt x="29700" y="89526"/>
                  </a:lnTo>
                  <a:lnTo>
                    <a:pt x="29700" y="6654"/>
                  </a:lnTo>
                  <a:lnTo>
                    <a:pt x="23062" y="0"/>
                  </a:lnTo>
                  <a:lnTo>
                    <a:pt x="6643" y="0"/>
                  </a:lnTo>
                  <a:lnTo>
                    <a:pt x="0" y="6654"/>
                  </a:lnTo>
                  <a:lnTo>
                    <a:pt x="0" y="89526"/>
                  </a:lnTo>
                  <a:lnTo>
                    <a:pt x="6643" y="96180"/>
                  </a:lnTo>
                  <a:lnTo>
                    <a:pt x="14847" y="961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object 482"/>
            <p:cNvSpPr/>
            <p:nvPr/>
          </p:nvSpPr>
          <p:spPr>
            <a:xfrm>
              <a:off x="1882181" y="3786287"/>
              <a:ext cx="29705" cy="90798"/>
            </a:xfrm>
            <a:custGeom>
              <a:avLst/>
              <a:gdLst/>
              <a:ahLst/>
              <a:cxnLst/>
              <a:rect l="l" t="t" r="r" b="b"/>
              <a:pathLst>
                <a:path w="29705" h="90798">
                  <a:moveTo>
                    <a:pt x="14852" y="90798"/>
                  </a:moveTo>
                  <a:lnTo>
                    <a:pt x="23067" y="90798"/>
                  </a:lnTo>
                  <a:lnTo>
                    <a:pt x="29705" y="84138"/>
                  </a:lnTo>
                  <a:lnTo>
                    <a:pt x="29705" y="6659"/>
                  </a:lnTo>
                  <a:lnTo>
                    <a:pt x="23067" y="0"/>
                  </a:lnTo>
                  <a:lnTo>
                    <a:pt x="6649" y="0"/>
                  </a:lnTo>
                  <a:lnTo>
                    <a:pt x="0" y="6659"/>
                  </a:lnTo>
                  <a:lnTo>
                    <a:pt x="0" y="84138"/>
                  </a:lnTo>
                  <a:lnTo>
                    <a:pt x="6649" y="90798"/>
                  </a:lnTo>
                  <a:lnTo>
                    <a:pt x="14852" y="9079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bject 483"/>
            <p:cNvSpPr/>
            <p:nvPr/>
          </p:nvSpPr>
          <p:spPr>
            <a:xfrm>
              <a:off x="1638160" y="3857180"/>
              <a:ext cx="78940" cy="69086"/>
            </a:xfrm>
            <a:custGeom>
              <a:avLst/>
              <a:gdLst/>
              <a:ahLst/>
              <a:cxnLst/>
              <a:rect l="l" t="t" r="r" b="b"/>
              <a:pathLst>
                <a:path w="78940" h="69086">
                  <a:moveTo>
                    <a:pt x="58851" y="9848"/>
                  </a:moveTo>
                  <a:lnTo>
                    <a:pt x="42746" y="17958"/>
                  </a:lnTo>
                  <a:lnTo>
                    <a:pt x="30186" y="24492"/>
                  </a:lnTo>
                  <a:lnTo>
                    <a:pt x="40422" y="52728"/>
                  </a:lnTo>
                  <a:lnTo>
                    <a:pt x="40591" y="52638"/>
                  </a:lnTo>
                  <a:lnTo>
                    <a:pt x="47488" y="48980"/>
                  </a:lnTo>
                  <a:lnTo>
                    <a:pt x="55977" y="44587"/>
                  </a:lnTo>
                  <a:lnTo>
                    <a:pt x="66211" y="39402"/>
                  </a:lnTo>
                  <a:lnTo>
                    <a:pt x="78940" y="0"/>
                  </a:lnTo>
                  <a:lnTo>
                    <a:pt x="58851" y="9848"/>
                  </a:lnTo>
                  <a:close/>
                </a:path>
                <a:path w="78940" h="69086">
                  <a:moveTo>
                    <a:pt x="1926" y="59000"/>
                  </a:moveTo>
                  <a:lnTo>
                    <a:pt x="5240" y="61817"/>
                  </a:lnTo>
                  <a:lnTo>
                    <a:pt x="108750" y="149856"/>
                  </a:lnTo>
                  <a:lnTo>
                    <a:pt x="111446" y="152149"/>
                  </a:lnTo>
                  <a:lnTo>
                    <a:pt x="114865" y="153400"/>
                  </a:lnTo>
                  <a:lnTo>
                    <a:pt x="118378" y="153400"/>
                  </a:lnTo>
                  <a:lnTo>
                    <a:pt x="119849" y="153322"/>
                  </a:lnTo>
                  <a:lnTo>
                    <a:pt x="123860" y="152919"/>
                  </a:lnTo>
                  <a:lnTo>
                    <a:pt x="127545" y="150903"/>
                  </a:lnTo>
                  <a:lnTo>
                    <a:pt x="130043" y="147736"/>
                  </a:lnTo>
                  <a:lnTo>
                    <a:pt x="201784" y="56791"/>
                  </a:lnTo>
                  <a:lnTo>
                    <a:pt x="204904" y="52833"/>
                  </a:lnTo>
                  <a:lnTo>
                    <a:pt x="205810" y="47566"/>
                  </a:lnTo>
                  <a:lnTo>
                    <a:pt x="204187" y="42791"/>
                  </a:lnTo>
                  <a:lnTo>
                    <a:pt x="202548" y="38011"/>
                  </a:lnTo>
                  <a:lnTo>
                    <a:pt x="198627" y="34399"/>
                  </a:lnTo>
                  <a:lnTo>
                    <a:pt x="193727" y="33168"/>
                  </a:lnTo>
                  <a:lnTo>
                    <a:pt x="172973" y="26862"/>
                  </a:lnTo>
                  <a:lnTo>
                    <a:pt x="154527" y="18592"/>
                  </a:lnTo>
                  <a:lnTo>
                    <a:pt x="142167" y="10441"/>
                  </a:lnTo>
                  <a:lnTo>
                    <a:pt x="134721" y="3308"/>
                  </a:lnTo>
                  <a:lnTo>
                    <a:pt x="131018" y="-1910"/>
                  </a:lnTo>
                  <a:lnTo>
                    <a:pt x="129886" y="-4316"/>
                  </a:lnTo>
                  <a:lnTo>
                    <a:pt x="128901" y="-8594"/>
                  </a:lnTo>
                  <a:lnTo>
                    <a:pt x="126064" y="-12217"/>
                  </a:lnTo>
                  <a:lnTo>
                    <a:pt x="122153" y="-14216"/>
                  </a:lnTo>
                  <a:lnTo>
                    <a:pt x="118059" y="-16316"/>
                  </a:lnTo>
                  <a:lnTo>
                    <a:pt x="113226" y="-16358"/>
                  </a:lnTo>
                  <a:lnTo>
                    <a:pt x="109059" y="-14405"/>
                  </a:lnTo>
                  <a:lnTo>
                    <a:pt x="103451" y="-11748"/>
                  </a:lnTo>
                  <a:lnTo>
                    <a:pt x="78940" y="0"/>
                  </a:lnTo>
                  <a:lnTo>
                    <a:pt x="66211" y="39402"/>
                  </a:lnTo>
                  <a:lnTo>
                    <a:pt x="78344" y="33373"/>
                  </a:lnTo>
                  <a:lnTo>
                    <a:pt x="92530" y="26444"/>
                  </a:lnTo>
                  <a:lnTo>
                    <a:pt x="108923" y="18562"/>
                  </a:lnTo>
                  <a:lnTo>
                    <a:pt x="110310" y="20394"/>
                  </a:lnTo>
                  <a:lnTo>
                    <a:pt x="116393" y="27216"/>
                  </a:lnTo>
                  <a:lnTo>
                    <a:pt x="124585" y="34412"/>
                  </a:lnTo>
                  <a:lnTo>
                    <a:pt x="135196" y="41713"/>
                  </a:lnTo>
                  <a:lnTo>
                    <a:pt x="148540" y="48845"/>
                  </a:lnTo>
                  <a:lnTo>
                    <a:pt x="164926" y="55540"/>
                  </a:lnTo>
                  <a:lnTo>
                    <a:pt x="116263" y="117229"/>
                  </a:lnTo>
                  <a:lnTo>
                    <a:pt x="40422" y="52728"/>
                  </a:lnTo>
                  <a:lnTo>
                    <a:pt x="30186" y="24492"/>
                  </a:lnTo>
                  <a:lnTo>
                    <a:pt x="20730" y="29614"/>
                  </a:lnTo>
                  <a:lnTo>
                    <a:pt x="13941" y="33485"/>
                  </a:lnTo>
                  <a:lnTo>
                    <a:pt x="9380" y="36268"/>
                  </a:lnTo>
                  <a:lnTo>
                    <a:pt x="6607" y="38126"/>
                  </a:lnTo>
                  <a:lnTo>
                    <a:pt x="5183" y="39221"/>
                  </a:lnTo>
                  <a:lnTo>
                    <a:pt x="1889" y="42043"/>
                  </a:lnTo>
                  <a:lnTo>
                    <a:pt x="0" y="46184"/>
                  </a:lnTo>
                  <a:lnTo>
                    <a:pt x="10" y="54880"/>
                  </a:lnTo>
                  <a:lnTo>
                    <a:pt x="1926" y="59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object 484"/>
            <p:cNvSpPr/>
            <p:nvPr/>
          </p:nvSpPr>
          <p:spPr>
            <a:xfrm>
              <a:off x="1809111" y="3840943"/>
              <a:ext cx="205815" cy="169633"/>
            </a:xfrm>
            <a:custGeom>
              <a:avLst/>
              <a:gdLst/>
              <a:ahLst/>
              <a:cxnLst/>
              <a:rect l="l" t="t" r="r" b="b"/>
              <a:pathLst>
                <a:path w="205815" h="169633">
                  <a:moveTo>
                    <a:pt x="203920" y="58275"/>
                  </a:moveTo>
                  <a:lnTo>
                    <a:pt x="200606" y="55448"/>
                  </a:lnTo>
                  <a:lnTo>
                    <a:pt x="195640" y="52013"/>
                  </a:lnTo>
                  <a:lnTo>
                    <a:pt x="190659" y="49022"/>
                  </a:lnTo>
                  <a:lnTo>
                    <a:pt x="183360" y="44910"/>
                  </a:lnTo>
                  <a:lnTo>
                    <a:pt x="173305" y="39514"/>
                  </a:lnTo>
                  <a:lnTo>
                    <a:pt x="160055" y="32671"/>
                  </a:lnTo>
                  <a:lnTo>
                    <a:pt x="143172" y="24218"/>
                  </a:lnTo>
                  <a:lnTo>
                    <a:pt x="122217" y="13992"/>
                  </a:lnTo>
                  <a:lnTo>
                    <a:pt x="96750" y="1832"/>
                  </a:lnTo>
                  <a:lnTo>
                    <a:pt x="92861" y="0"/>
                  </a:lnTo>
                  <a:lnTo>
                    <a:pt x="88180" y="298"/>
                  </a:lnTo>
                  <a:lnTo>
                    <a:pt x="84201" y="2083"/>
                  </a:lnTo>
                  <a:lnTo>
                    <a:pt x="80227" y="3868"/>
                  </a:lnTo>
                  <a:lnTo>
                    <a:pt x="77149" y="7669"/>
                  </a:lnTo>
                  <a:lnTo>
                    <a:pt x="75940" y="11858"/>
                  </a:lnTo>
                  <a:lnTo>
                    <a:pt x="75345" y="13266"/>
                  </a:lnTo>
                  <a:lnTo>
                    <a:pt x="73894" y="55882"/>
                  </a:lnTo>
                  <a:lnTo>
                    <a:pt x="83786" y="48583"/>
                  </a:lnTo>
                  <a:lnTo>
                    <a:pt x="91346" y="41465"/>
                  </a:lnTo>
                  <a:lnTo>
                    <a:pt x="96887" y="34799"/>
                  </a:lnTo>
                  <a:lnTo>
                    <a:pt x="97378" y="35034"/>
                  </a:lnTo>
                  <a:lnTo>
                    <a:pt x="113744" y="42907"/>
                  </a:lnTo>
                  <a:lnTo>
                    <a:pt x="127895" y="49820"/>
                  </a:lnTo>
                  <a:lnTo>
                    <a:pt x="139984" y="55829"/>
                  </a:lnTo>
                  <a:lnTo>
                    <a:pt x="150163" y="60984"/>
                  </a:lnTo>
                  <a:lnTo>
                    <a:pt x="158586" y="65340"/>
                  </a:lnTo>
                  <a:lnTo>
                    <a:pt x="165403" y="68950"/>
                  </a:lnTo>
                  <a:lnTo>
                    <a:pt x="89547" y="133467"/>
                  </a:lnTo>
                  <a:lnTo>
                    <a:pt x="40888" y="71783"/>
                  </a:lnTo>
                  <a:lnTo>
                    <a:pt x="75767" y="163974"/>
                  </a:lnTo>
                  <a:lnTo>
                    <a:pt x="78269" y="167141"/>
                  </a:lnTo>
                  <a:lnTo>
                    <a:pt x="81950" y="169162"/>
                  </a:lnTo>
                  <a:lnTo>
                    <a:pt x="85960" y="169560"/>
                  </a:lnTo>
                  <a:lnTo>
                    <a:pt x="87426" y="169633"/>
                  </a:lnTo>
                  <a:lnTo>
                    <a:pt x="90944" y="169633"/>
                  </a:lnTo>
                  <a:lnTo>
                    <a:pt x="94363" y="168387"/>
                  </a:lnTo>
                  <a:lnTo>
                    <a:pt x="97059" y="166094"/>
                  </a:lnTo>
                  <a:lnTo>
                    <a:pt x="200569" y="78055"/>
                  </a:lnTo>
                  <a:lnTo>
                    <a:pt x="203889" y="75238"/>
                  </a:lnTo>
                  <a:lnTo>
                    <a:pt x="205800" y="71107"/>
                  </a:lnTo>
                  <a:lnTo>
                    <a:pt x="205815" y="62411"/>
                  </a:lnTo>
                  <a:lnTo>
                    <a:pt x="203920" y="58275"/>
                  </a:lnTo>
                  <a:close/>
                </a:path>
                <a:path w="205815" h="169633">
                  <a:moveTo>
                    <a:pt x="1622" y="59029"/>
                  </a:moveTo>
                  <a:lnTo>
                    <a:pt x="0" y="63804"/>
                  </a:lnTo>
                  <a:lnTo>
                    <a:pt x="905" y="69060"/>
                  </a:lnTo>
                  <a:lnTo>
                    <a:pt x="4026" y="73029"/>
                  </a:lnTo>
                  <a:lnTo>
                    <a:pt x="75767" y="163974"/>
                  </a:lnTo>
                  <a:lnTo>
                    <a:pt x="40888" y="71783"/>
                  </a:lnTo>
                  <a:lnTo>
                    <a:pt x="45871" y="69940"/>
                  </a:lnTo>
                  <a:lnTo>
                    <a:pt x="61360" y="63091"/>
                  </a:lnTo>
                  <a:lnTo>
                    <a:pt x="73894" y="55882"/>
                  </a:lnTo>
                  <a:lnTo>
                    <a:pt x="75345" y="13266"/>
                  </a:lnTo>
                  <a:lnTo>
                    <a:pt x="72427" y="17881"/>
                  </a:lnTo>
                  <a:lnTo>
                    <a:pt x="65908" y="24771"/>
                  </a:lnTo>
                  <a:lnTo>
                    <a:pt x="54523" y="32969"/>
                  </a:lnTo>
                  <a:lnTo>
                    <a:pt x="37005" y="41506"/>
                  </a:lnTo>
                  <a:lnTo>
                    <a:pt x="12088" y="49412"/>
                  </a:lnTo>
                  <a:lnTo>
                    <a:pt x="7188" y="50631"/>
                  </a:lnTo>
                  <a:lnTo>
                    <a:pt x="3261" y="54254"/>
                  </a:lnTo>
                  <a:lnTo>
                    <a:pt x="1622" y="5902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object 485"/>
            <p:cNvSpPr/>
            <p:nvPr/>
          </p:nvSpPr>
          <p:spPr>
            <a:xfrm>
              <a:off x="1452451" y="3915634"/>
              <a:ext cx="220789" cy="158215"/>
            </a:xfrm>
            <a:custGeom>
              <a:avLst/>
              <a:gdLst/>
              <a:ahLst/>
              <a:cxnLst/>
              <a:rect l="l" t="t" r="r" b="b"/>
              <a:pathLst>
                <a:path w="220789" h="158215">
                  <a:moveTo>
                    <a:pt x="23062" y="158215"/>
                  </a:moveTo>
                  <a:lnTo>
                    <a:pt x="29700" y="151560"/>
                  </a:lnTo>
                  <a:lnTo>
                    <a:pt x="29700" y="143356"/>
                  </a:lnTo>
                  <a:lnTo>
                    <a:pt x="29917" y="138314"/>
                  </a:lnTo>
                  <a:lnTo>
                    <a:pt x="32603" y="125115"/>
                  </a:lnTo>
                  <a:lnTo>
                    <a:pt x="38120" y="112989"/>
                  </a:lnTo>
                  <a:lnTo>
                    <a:pt x="46172" y="102375"/>
                  </a:lnTo>
                  <a:lnTo>
                    <a:pt x="56464" y="93711"/>
                  </a:lnTo>
                  <a:lnTo>
                    <a:pt x="68699" y="87437"/>
                  </a:lnTo>
                  <a:lnTo>
                    <a:pt x="209506" y="30595"/>
                  </a:lnTo>
                  <a:lnTo>
                    <a:pt x="217119" y="27517"/>
                  </a:lnTo>
                  <a:lnTo>
                    <a:pt x="220789" y="18868"/>
                  </a:lnTo>
                  <a:lnTo>
                    <a:pt x="217715" y="11250"/>
                  </a:lnTo>
                  <a:lnTo>
                    <a:pt x="214626" y="3628"/>
                  </a:lnTo>
                  <a:lnTo>
                    <a:pt x="205951" y="0"/>
                  </a:lnTo>
                  <a:lnTo>
                    <a:pt x="198376" y="3036"/>
                  </a:lnTo>
                  <a:lnTo>
                    <a:pt x="57909" y="59746"/>
                  </a:lnTo>
                  <a:lnTo>
                    <a:pt x="45388" y="65609"/>
                  </a:lnTo>
                  <a:lnTo>
                    <a:pt x="34179" y="73154"/>
                  </a:lnTo>
                  <a:lnTo>
                    <a:pt x="24314" y="82221"/>
                  </a:lnTo>
                  <a:lnTo>
                    <a:pt x="15931" y="92609"/>
                  </a:lnTo>
                  <a:lnTo>
                    <a:pt x="9169" y="104118"/>
                  </a:lnTo>
                  <a:lnTo>
                    <a:pt x="4168" y="116546"/>
                  </a:lnTo>
                  <a:lnTo>
                    <a:pt x="1065" y="129692"/>
                  </a:lnTo>
                  <a:lnTo>
                    <a:pt x="0" y="143356"/>
                  </a:lnTo>
                  <a:lnTo>
                    <a:pt x="0" y="151560"/>
                  </a:lnTo>
                  <a:lnTo>
                    <a:pt x="6638" y="158215"/>
                  </a:lnTo>
                  <a:lnTo>
                    <a:pt x="23062" y="15821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object 486"/>
            <p:cNvSpPr/>
            <p:nvPr/>
          </p:nvSpPr>
          <p:spPr>
            <a:xfrm>
              <a:off x="1968334" y="3909142"/>
              <a:ext cx="234757" cy="164707"/>
            </a:xfrm>
            <a:custGeom>
              <a:avLst/>
              <a:gdLst/>
              <a:ahLst/>
              <a:cxnLst/>
              <a:rect l="l" t="t" r="r" b="b"/>
              <a:pathLst>
                <a:path w="234757" h="164707">
                  <a:moveTo>
                    <a:pt x="166398" y="94070"/>
                  </a:moveTo>
                  <a:lnTo>
                    <a:pt x="170759" y="95912"/>
                  </a:lnTo>
                  <a:lnTo>
                    <a:pt x="182269" y="103042"/>
                  </a:lnTo>
                  <a:lnTo>
                    <a:pt x="191766" y="112452"/>
                  </a:lnTo>
                  <a:lnTo>
                    <a:pt x="198938" y="123690"/>
                  </a:lnTo>
                  <a:lnTo>
                    <a:pt x="203470" y="136306"/>
                  </a:lnTo>
                  <a:lnTo>
                    <a:pt x="205051" y="149848"/>
                  </a:lnTo>
                  <a:lnTo>
                    <a:pt x="205051" y="158052"/>
                  </a:lnTo>
                  <a:lnTo>
                    <a:pt x="211695" y="164707"/>
                  </a:lnTo>
                  <a:lnTo>
                    <a:pt x="228113" y="164707"/>
                  </a:lnTo>
                  <a:lnTo>
                    <a:pt x="234757" y="158052"/>
                  </a:lnTo>
                  <a:lnTo>
                    <a:pt x="234757" y="149848"/>
                  </a:lnTo>
                  <a:lnTo>
                    <a:pt x="233728" y="136412"/>
                  </a:lnTo>
                  <a:lnTo>
                    <a:pt x="230649" y="123211"/>
                  </a:lnTo>
                  <a:lnTo>
                    <a:pt x="225665" y="110734"/>
                  </a:lnTo>
                  <a:lnTo>
                    <a:pt x="218922" y="99188"/>
                  </a:lnTo>
                  <a:lnTo>
                    <a:pt x="210564" y="88777"/>
                  </a:lnTo>
                  <a:lnTo>
                    <a:pt x="200737" y="79705"/>
                  </a:lnTo>
                  <a:lnTo>
                    <a:pt x="189586" y="72178"/>
                  </a:lnTo>
                  <a:lnTo>
                    <a:pt x="177256" y="66401"/>
                  </a:lnTo>
                  <a:lnTo>
                    <a:pt x="22501" y="3067"/>
                  </a:lnTo>
                  <a:lnTo>
                    <a:pt x="14905" y="0"/>
                  </a:lnTo>
                  <a:lnTo>
                    <a:pt x="6230" y="3596"/>
                  </a:lnTo>
                  <a:lnTo>
                    <a:pt x="3104" y="11198"/>
                  </a:lnTo>
                  <a:lnTo>
                    <a:pt x="0" y="18784"/>
                  </a:lnTo>
                  <a:lnTo>
                    <a:pt x="3633" y="27465"/>
                  </a:lnTo>
                  <a:lnTo>
                    <a:pt x="11235" y="30569"/>
                  </a:lnTo>
                  <a:lnTo>
                    <a:pt x="166398" y="9407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object 487"/>
            <p:cNvSpPr/>
            <p:nvPr/>
          </p:nvSpPr>
          <p:spPr>
            <a:xfrm>
              <a:off x="1758385" y="3957396"/>
              <a:ext cx="134880" cy="97086"/>
            </a:xfrm>
            <a:custGeom>
              <a:avLst/>
              <a:gdLst/>
              <a:ahLst/>
              <a:cxnLst/>
              <a:rect l="l" t="t" r="r" b="b"/>
              <a:pathLst>
                <a:path w="134880" h="97086">
                  <a:moveTo>
                    <a:pt x="1679" y="25102"/>
                  </a:moveTo>
                  <a:lnTo>
                    <a:pt x="4711" y="38186"/>
                  </a:lnTo>
                  <a:lnTo>
                    <a:pt x="9366" y="50422"/>
                  </a:lnTo>
                  <a:lnTo>
                    <a:pt x="15572" y="61664"/>
                  </a:lnTo>
                  <a:lnTo>
                    <a:pt x="23259" y="71768"/>
                  </a:lnTo>
                  <a:lnTo>
                    <a:pt x="32355" y="80589"/>
                  </a:lnTo>
                  <a:lnTo>
                    <a:pt x="37067" y="84217"/>
                  </a:lnTo>
                  <a:lnTo>
                    <a:pt x="48886" y="91177"/>
                  </a:lnTo>
                  <a:lnTo>
                    <a:pt x="60962" y="95561"/>
                  </a:lnTo>
                  <a:lnTo>
                    <a:pt x="72542" y="97086"/>
                  </a:lnTo>
                  <a:lnTo>
                    <a:pt x="73709" y="97086"/>
                  </a:lnTo>
                  <a:lnTo>
                    <a:pt x="78213" y="96661"/>
                  </a:lnTo>
                  <a:lnTo>
                    <a:pt x="88012" y="94133"/>
                  </a:lnTo>
                  <a:lnTo>
                    <a:pt x="98107" y="89371"/>
                  </a:lnTo>
                  <a:lnTo>
                    <a:pt x="107963" y="82387"/>
                  </a:lnTo>
                  <a:lnTo>
                    <a:pt x="117044" y="73193"/>
                  </a:lnTo>
                  <a:lnTo>
                    <a:pt x="124812" y="61801"/>
                  </a:lnTo>
                  <a:lnTo>
                    <a:pt x="130731" y="48223"/>
                  </a:lnTo>
                  <a:lnTo>
                    <a:pt x="134266" y="32472"/>
                  </a:lnTo>
                  <a:lnTo>
                    <a:pt x="134880" y="14559"/>
                  </a:lnTo>
                  <a:lnTo>
                    <a:pt x="134430" y="6366"/>
                  </a:lnTo>
                  <a:lnTo>
                    <a:pt x="127179" y="0"/>
                  </a:lnTo>
                  <a:lnTo>
                    <a:pt x="119237" y="528"/>
                  </a:lnTo>
                  <a:lnTo>
                    <a:pt x="111048" y="979"/>
                  </a:lnTo>
                  <a:lnTo>
                    <a:pt x="104761" y="7973"/>
                  </a:lnTo>
                  <a:lnTo>
                    <a:pt x="105206" y="16172"/>
                  </a:lnTo>
                  <a:lnTo>
                    <a:pt x="103574" y="35680"/>
                  </a:lnTo>
                  <a:lnTo>
                    <a:pt x="97132" y="50566"/>
                  </a:lnTo>
                  <a:lnTo>
                    <a:pt x="88267" y="60214"/>
                  </a:lnTo>
                  <a:lnTo>
                    <a:pt x="79461" y="65511"/>
                  </a:lnTo>
                  <a:lnTo>
                    <a:pt x="73196" y="67343"/>
                  </a:lnTo>
                  <a:lnTo>
                    <a:pt x="69610" y="67600"/>
                  </a:lnTo>
                  <a:lnTo>
                    <a:pt x="60542" y="65354"/>
                  </a:lnTo>
                  <a:lnTo>
                    <a:pt x="51359" y="57725"/>
                  </a:lnTo>
                  <a:lnTo>
                    <a:pt x="46100" y="52733"/>
                  </a:lnTo>
                  <a:lnTo>
                    <a:pt x="39228" y="43542"/>
                  </a:lnTo>
                  <a:lnTo>
                    <a:pt x="33576" y="31077"/>
                  </a:lnTo>
                  <a:lnTo>
                    <a:pt x="30334" y="14952"/>
                  </a:lnTo>
                  <a:lnTo>
                    <a:pt x="29585" y="6779"/>
                  </a:lnTo>
                  <a:lnTo>
                    <a:pt x="22219" y="780"/>
                  </a:lnTo>
                  <a:lnTo>
                    <a:pt x="14203" y="1481"/>
                  </a:lnTo>
                  <a:lnTo>
                    <a:pt x="6025" y="2230"/>
                  </a:lnTo>
                  <a:lnTo>
                    <a:pt x="0" y="9449"/>
                  </a:lnTo>
                  <a:lnTo>
                    <a:pt x="732" y="17627"/>
                  </a:lnTo>
                  <a:lnTo>
                    <a:pt x="1679" y="251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531255" y="9279925"/>
            <a:ext cx="16595709" cy="566830"/>
          </a:xfrm>
          <a:prstGeom prst="rect">
            <a:avLst/>
          </a:prstGeom>
        </p:spPr>
        <p:txBody>
          <a:bodyPr vert="horz" wrap="square" lIns="0" tIns="12708" rIns="0" bIns="0" rtlCol="0">
            <a:spAutoFit/>
          </a:bodyPr>
          <a:lstStyle>
            <a:defPPr>
              <a:defRPr kern="0"/>
            </a:defPPr>
            <a:lvl1pPr marL="12700" algn="l">
              <a:spcBef>
                <a:spcPts val="110"/>
              </a:spcBef>
              <a:defRPr kumimoji="0" sz="4000" b="0" i="0" u="none" strike="noStrike" kern="0" cap="none" spc="0" normalizeH="0" baseline="0">
                <a:ln>
                  <a:noFill/>
                </a:ln>
                <a:solidFill>
                  <a:srgbClr val="DCDEE0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800" kern="1200" dirty="0">
                <a:solidFill>
                  <a:schemeClr val="tx1"/>
                </a:solidFill>
              </a:rPr>
              <a:t>По состоянию на конец 2025 года по всему контуру генерирующих и теплосетевых активов под управлением компании, в том числе по концессионным соглашениям и договорам аренды</a:t>
            </a:r>
          </a:p>
        </p:txBody>
      </p:sp>
      <p:sp>
        <p:nvSpPr>
          <p:cNvPr id="146" name="object 49"/>
          <p:cNvSpPr/>
          <p:nvPr/>
        </p:nvSpPr>
        <p:spPr>
          <a:xfrm>
            <a:off x="1254829" y="3790810"/>
            <a:ext cx="979067" cy="992165"/>
          </a:xfrm>
          <a:custGeom>
            <a:avLst/>
            <a:gdLst/>
            <a:ahLst/>
            <a:cxnLst/>
            <a:rect l="l" t="t" r="r" b="b"/>
            <a:pathLst>
              <a:path w="652711" h="661443">
                <a:moveTo>
                  <a:pt x="509717" y="524479"/>
                </a:moveTo>
                <a:lnTo>
                  <a:pt x="509717" y="545147"/>
                </a:lnTo>
                <a:lnTo>
                  <a:pt x="530393" y="545147"/>
                </a:lnTo>
                <a:lnTo>
                  <a:pt x="530393" y="524479"/>
                </a:lnTo>
                <a:lnTo>
                  <a:pt x="509717" y="524479"/>
                </a:lnTo>
                <a:close/>
              </a:path>
              <a:path w="652711" h="661443">
                <a:moveTo>
                  <a:pt x="592423" y="524479"/>
                </a:moveTo>
                <a:lnTo>
                  <a:pt x="592423" y="545147"/>
                </a:lnTo>
                <a:lnTo>
                  <a:pt x="608358" y="545147"/>
                </a:lnTo>
                <a:lnTo>
                  <a:pt x="608358" y="524479"/>
                </a:lnTo>
                <a:lnTo>
                  <a:pt x="592423" y="524479"/>
                </a:lnTo>
                <a:close/>
              </a:path>
              <a:path w="652711" h="661443">
                <a:moveTo>
                  <a:pt x="551068" y="524479"/>
                </a:moveTo>
                <a:lnTo>
                  <a:pt x="551068" y="545147"/>
                </a:lnTo>
                <a:lnTo>
                  <a:pt x="571742" y="545147"/>
                </a:lnTo>
                <a:lnTo>
                  <a:pt x="571742" y="524479"/>
                </a:lnTo>
                <a:lnTo>
                  <a:pt x="551068" y="524479"/>
                </a:lnTo>
                <a:close/>
              </a:path>
              <a:path w="652711" h="661443">
                <a:moveTo>
                  <a:pt x="590689" y="453695"/>
                </a:moveTo>
                <a:lnTo>
                  <a:pt x="590689" y="471307"/>
                </a:lnTo>
                <a:lnTo>
                  <a:pt x="506204" y="471307"/>
                </a:lnTo>
                <a:lnTo>
                  <a:pt x="632038" y="491987"/>
                </a:lnTo>
                <a:lnTo>
                  <a:pt x="632038" y="640773"/>
                </a:lnTo>
                <a:lnTo>
                  <a:pt x="601412" y="640773"/>
                </a:lnTo>
                <a:lnTo>
                  <a:pt x="601412" y="595110"/>
                </a:lnTo>
                <a:lnTo>
                  <a:pt x="538105" y="595110"/>
                </a:lnTo>
                <a:lnTo>
                  <a:pt x="558779" y="640768"/>
                </a:lnTo>
                <a:lnTo>
                  <a:pt x="558779" y="615784"/>
                </a:lnTo>
                <a:lnTo>
                  <a:pt x="580727" y="615784"/>
                </a:lnTo>
                <a:lnTo>
                  <a:pt x="580727" y="640768"/>
                </a:lnTo>
                <a:lnTo>
                  <a:pt x="558779" y="640768"/>
                </a:lnTo>
                <a:lnTo>
                  <a:pt x="538105" y="595110"/>
                </a:lnTo>
                <a:lnTo>
                  <a:pt x="538105" y="640773"/>
                </a:lnTo>
                <a:lnTo>
                  <a:pt x="407590" y="640773"/>
                </a:lnTo>
                <a:lnTo>
                  <a:pt x="407590" y="568409"/>
                </a:lnTo>
                <a:lnTo>
                  <a:pt x="280567" y="589083"/>
                </a:lnTo>
                <a:lnTo>
                  <a:pt x="386910" y="589083"/>
                </a:lnTo>
                <a:lnTo>
                  <a:pt x="386910" y="604900"/>
                </a:lnTo>
                <a:lnTo>
                  <a:pt x="280574" y="625569"/>
                </a:lnTo>
                <a:lnTo>
                  <a:pt x="386915" y="625569"/>
                </a:lnTo>
                <a:lnTo>
                  <a:pt x="386915" y="640768"/>
                </a:lnTo>
                <a:lnTo>
                  <a:pt x="280574" y="640768"/>
                </a:lnTo>
                <a:lnTo>
                  <a:pt x="259897" y="568409"/>
                </a:lnTo>
                <a:lnTo>
                  <a:pt x="259897" y="640773"/>
                </a:lnTo>
                <a:lnTo>
                  <a:pt x="198487" y="640773"/>
                </a:lnTo>
                <a:lnTo>
                  <a:pt x="520655" y="661443"/>
                </a:lnTo>
                <a:lnTo>
                  <a:pt x="652714" y="661443"/>
                </a:lnTo>
                <a:lnTo>
                  <a:pt x="652714" y="471307"/>
                </a:lnTo>
                <a:lnTo>
                  <a:pt x="611364" y="471307"/>
                </a:lnTo>
                <a:lnTo>
                  <a:pt x="611364" y="433020"/>
                </a:lnTo>
                <a:lnTo>
                  <a:pt x="590909" y="433020"/>
                </a:lnTo>
                <a:lnTo>
                  <a:pt x="590909" y="392457"/>
                </a:lnTo>
                <a:lnTo>
                  <a:pt x="570234" y="392457"/>
                </a:lnTo>
                <a:lnTo>
                  <a:pt x="570234" y="433020"/>
                </a:lnTo>
                <a:lnTo>
                  <a:pt x="506204" y="453695"/>
                </a:lnTo>
                <a:lnTo>
                  <a:pt x="590689" y="453695"/>
                </a:lnTo>
                <a:close/>
              </a:path>
              <a:path w="652711" h="661443">
                <a:moveTo>
                  <a:pt x="280567" y="604900"/>
                </a:moveTo>
                <a:lnTo>
                  <a:pt x="280567" y="589083"/>
                </a:lnTo>
                <a:lnTo>
                  <a:pt x="407590" y="568409"/>
                </a:lnTo>
                <a:lnTo>
                  <a:pt x="259897" y="568409"/>
                </a:lnTo>
                <a:lnTo>
                  <a:pt x="280574" y="640768"/>
                </a:lnTo>
                <a:lnTo>
                  <a:pt x="280574" y="625569"/>
                </a:lnTo>
                <a:lnTo>
                  <a:pt x="386910" y="604900"/>
                </a:lnTo>
                <a:lnTo>
                  <a:pt x="280567" y="604900"/>
                </a:lnTo>
                <a:close/>
              </a:path>
              <a:path w="652711" h="661443">
                <a:moveTo>
                  <a:pt x="333273" y="214080"/>
                </a:moveTo>
                <a:lnTo>
                  <a:pt x="330069" y="210613"/>
                </a:lnTo>
                <a:lnTo>
                  <a:pt x="327577" y="206603"/>
                </a:lnTo>
                <a:lnTo>
                  <a:pt x="323886" y="200671"/>
                </a:lnTo>
                <a:lnTo>
                  <a:pt x="321661" y="193735"/>
                </a:lnTo>
                <a:lnTo>
                  <a:pt x="327272" y="235524"/>
                </a:lnTo>
                <a:lnTo>
                  <a:pt x="338641" y="241549"/>
                </a:lnTo>
                <a:lnTo>
                  <a:pt x="333273" y="214080"/>
                </a:lnTo>
                <a:close/>
              </a:path>
              <a:path w="652711" h="661443">
                <a:moveTo>
                  <a:pt x="420712" y="459015"/>
                </a:moveTo>
                <a:lnTo>
                  <a:pt x="416722" y="446706"/>
                </a:lnTo>
                <a:lnTo>
                  <a:pt x="412965" y="434378"/>
                </a:lnTo>
                <a:lnTo>
                  <a:pt x="409440" y="422030"/>
                </a:lnTo>
                <a:lnTo>
                  <a:pt x="406146" y="409660"/>
                </a:lnTo>
                <a:lnTo>
                  <a:pt x="403084" y="397268"/>
                </a:lnTo>
                <a:lnTo>
                  <a:pt x="400252" y="384853"/>
                </a:lnTo>
                <a:lnTo>
                  <a:pt x="397650" y="372412"/>
                </a:lnTo>
                <a:lnTo>
                  <a:pt x="395278" y="359946"/>
                </a:lnTo>
                <a:lnTo>
                  <a:pt x="393135" y="347451"/>
                </a:lnTo>
                <a:lnTo>
                  <a:pt x="391221" y="334929"/>
                </a:lnTo>
                <a:lnTo>
                  <a:pt x="389534" y="322376"/>
                </a:lnTo>
                <a:lnTo>
                  <a:pt x="388075" y="309792"/>
                </a:lnTo>
                <a:lnTo>
                  <a:pt x="386842" y="297177"/>
                </a:lnTo>
                <a:lnTo>
                  <a:pt x="385837" y="284527"/>
                </a:lnTo>
                <a:lnTo>
                  <a:pt x="385057" y="271843"/>
                </a:lnTo>
                <a:lnTo>
                  <a:pt x="384502" y="259123"/>
                </a:lnTo>
                <a:lnTo>
                  <a:pt x="384172" y="246366"/>
                </a:lnTo>
                <a:lnTo>
                  <a:pt x="384161" y="245712"/>
                </a:lnTo>
                <a:lnTo>
                  <a:pt x="438359" y="245712"/>
                </a:lnTo>
                <a:lnTo>
                  <a:pt x="438359" y="225032"/>
                </a:lnTo>
                <a:lnTo>
                  <a:pt x="373606" y="225032"/>
                </a:lnTo>
                <a:lnTo>
                  <a:pt x="373955" y="358149"/>
                </a:lnTo>
                <a:lnTo>
                  <a:pt x="376221" y="370587"/>
                </a:lnTo>
                <a:lnTo>
                  <a:pt x="378707" y="382999"/>
                </a:lnTo>
                <a:lnTo>
                  <a:pt x="381414" y="395384"/>
                </a:lnTo>
                <a:lnTo>
                  <a:pt x="384343" y="407746"/>
                </a:lnTo>
                <a:lnTo>
                  <a:pt x="387495" y="420084"/>
                </a:lnTo>
                <a:lnTo>
                  <a:pt x="390870" y="432400"/>
                </a:lnTo>
                <a:lnTo>
                  <a:pt x="394467" y="444694"/>
                </a:lnTo>
                <a:lnTo>
                  <a:pt x="398289" y="456969"/>
                </a:lnTo>
                <a:lnTo>
                  <a:pt x="402336" y="469225"/>
                </a:lnTo>
                <a:lnTo>
                  <a:pt x="403046" y="471307"/>
                </a:lnTo>
                <a:lnTo>
                  <a:pt x="177811" y="471307"/>
                </a:lnTo>
                <a:lnTo>
                  <a:pt x="177811" y="661443"/>
                </a:lnTo>
                <a:lnTo>
                  <a:pt x="520655" y="661443"/>
                </a:lnTo>
                <a:lnTo>
                  <a:pt x="198487" y="640773"/>
                </a:lnTo>
                <a:lnTo>
                  <a:pt x="198487" y="491987"/>
                </a:lnTo>
                <a:lnTo>
                  <a:pt x="632038" y="491987"/>
                </a:lnTo>
                <a:lnTo>
                  <a:pt x="506204" y="471307"/>
                </a:lnTo>
                <a:lnTo>
                  <a:pt x="506204" y="453695"/>
                </a:lnTo>
                <a:lnTo>
                  <a:pt x="570234" y="433020"/>
                </a:lnTo>
                <a:lnTo>
                  <a:pt x="485530" y="433020"/>
                </a:lnTo>
                <a:lnTo>
                  <a:pt x="485530" y="471307"/>
                </a:lnTo>
                <a:lnTo>
                  <a:pt x="424936" y="471307"/>
                </a:lnTo>
                <a:lnTo>
                  <a:pt x="420712" y="459015"/>
                </a:lnTo>
                <a:close/>
              </a:path>
              <a:path w="652711" h="661443">
                <a:moveTo>
                  <a:pt x="37303" y="640773"/>
                </a:moveTo>
                <a:lnTo>
                  <a:pt x="46622" y="625070"/>
                </a:lnTo>
                <a:lnTo>
                  <a:pt x="55553" y="609350"/>
                </a:lnTo>
                <a:lnTo>
                  <a:pt x="64096" y="593612"/>
                </a:lnTo>
                <a:lnTo>
                  <a:pt x="72253" y="577853"/>
                </a:lnTo>
                <a:lnTo>
                  <a:pt x="80025" y="562069"/>
                </a:lnTo>
                <a:lnTo>
                  <a:pt x="87413" y="546259"/>
                </a:lnTo>
                <a:lnTo>
                  <a:pt x="94417" y="530420"/>
                </a:lnTo>
                <a:lnTo>
                  <a:pt x="101039" y="514549"/>
                </a:lnTo>
                <a:lnTo>
                  <a:pt x="107279" y="498643"/>
                </a:lnTo>
                <a:lnTo>
                  <a:pt x="113139" y="482700"/>
                </a:lnTo>
                <a:lnTo>
                  <a:pt x="118619" y="466718"/>
                </a:lnTo>
                <a:lnTo>
                  <a:pt x="123721" y="450694"/>
                </a:lnTo>
                <a:lnTo>
                  <a:pt x="128444" y="434624"/>
                </a:lnTo>
                <a:lnTo>
                  <a:pt x="132792" y="418508"/>
                </a:lnTo>
                <a:lnTo>
                  <a:pt x="136763" y="402341"/>
                </a:lnTo>
                <a:lnTo>
                  <a:pt x="140359" y="386121"/>
                </a:lnTo>
                <a:lnTo>
                  <a:pt x="143582" y="369846"/>
                </a:lnTo>
                <a:lnTo>
                  <a:pt x="146432" y="353513"/>
                </a:lnTo>
                <a:lnTo>
                  <a:pt x="148910" y="337119"/>
                </a:lnTo>
                <a:lnTo>
                  <a:pt x="151016" y="320662"/>
                </a:lnTo>
                <a:lnTo>
                  <a:pt x="368480" y="320662"/>
                </a:lnTo>
                <a:lnTo>
                  <a:pt x="370086" y="333187"/>
                </a:lnTo>
                <a:lnTo>
                  <a:pt x="371911" y="345683"/>
                </a:lnTo>
                <a:lnTo>
                  <a:pt x="373955" y="358149"/>
                </a:lnTo>
                <a:lnTo>
                  <a:pt x="373606" y="225032"/>
                </a:lnTo>
                <a:lnTo>
                  <a:pt x="351602" y="225032"/>
                </a:lnTo>
                <a:lnTo>
                  <a:pt x="343539" y="221942"/>
                </a:lnTo>
                <a:lnTo>
                  <a:pt x="337005" y="216938"/>
                </a:lnTo>
                <a:lnTo>
                  <a:pt x="333273" y="214080"/>
                </a:lnTo>
                <a:lnTo>
                  <a:pt x="338641" y="241549"/>
                </a:lnTo>
                <a:lnTo>
                  <a:pt x="351295" y="245006"/>
                </a:lnTo>
                <a:lnTo>
                  <a:pt x="360440" y="245712"/>
                </a:lnTo>
                <a:lnTo>
                  <a:pt x="363476" y="245712"/>
                </a:lnTo>
                <a:lnTo>
                  <a:pt x="363781" y="258451"/>
                </a:lnTo>
                <a:lnTo>
                  <a:pt x="364307" y="271155"/>
                </a:lnTo>
                <a:lnTo>
                  <a:pt x="365054" y="283825"/>
                </a:lnTo>
                <a:lnTo>
                  <a:pt x="366020" y="296461"/>
                </a:lnTo>
                <a:lnTo>
                  <a:pt x="366330" y="299994"/>
                </a:lnTo>
                <a:lnTo>
                  <a:pt x="153106" y="299994"/>
                </a:lnTo>
                <a:lnTo>
                  <a:pt x="154117" y="287392"/>
                </a:lnTo>
                <a:lnTo>
                  <a:pt x="154930" y="274753"/>
                </a:lnTo>
                <a:lnTo>
                  <a:pt x="155535" y="262074"/>
                </a:lnTo>
                <a:lnTo>
                  <a:pt x="155923" y="249351"/>
                </a:lnTo>
                <a:lnTo>
                  <a:pt x="156086" y="236581"/>
                </a:lnTo>
                <a:lnTo>
                  <a:pt x="156091" y="227277"/>
                </a:lnTo>
                <a:lnTo>
                  <a:pt x="317519" y="227277"/>
                </a:lnTo>
                <a:lnTo>
                  <a:pt x="327272" y="235524"/>
                </a:lnTo>
                <a:lnTo>
                  <a:pt x="321661" y="193735"/>
                </a:lnTo>
                <a:lnTo>
                  <a:pt x="321661" y="166327"/>
                </a:lnTo>
                <a:lnTo>
                  <a:pt x="300991" y="166327"/>
                </a:lnTo>
                <a:lnTo>
                  <a:pt x="300991" y="193410"/>
                </a:lnTo>
                <a:lnTo>
                  <a:pt x="302321" y="200247"/>
                </a:lnTo>
                <a:lnTo>
                  <a:pt x="304645" y="206603"/>
                </a:lnTo>
                <a:lnTo>
                  <a:pt x="135414" y="206603"/>
                </a:lnTo>
                <a:lnTo>
                  <a:pt x="135414" y="234027"/>
                </a:lnTo>
                <a:lnTo>
                  <a:pt x="135106" y="255463"/>
                </a:lnTo>
                <a:lnTo>
                  <a:pt x="134181" y="276774"/>
                </a:lnTo>
                <a:lnTo>
                  <a:pt x="132638" y="297966"/>
                </a:lnTo>
                <a:lnTo>
                  <a:pt x="130474" y="319044"/>
                </a:lnTo>
                <a:lnTo>
                  <a:pt x="127687" y="340015"/>
                </a:lnTo>
                <a:lnTo>
                  <a:pt x="124277" y="360884"/>
                </a:lnTo>
                <a:lnTo>
                  <a:pt x="120241" y="381657"/>
                </a:lnTo>
                <a:lnTo>
                  <a:pt x="115577" y="402340"/>
                </a:lnTo>
                <a:lnTo>
                  <a:pt x="110284" y="422938"/>
                </a:lnTo>
                <a:lnTo>
                  <a:pt x="104359" y="443457"/>
                </a:lnTo>
                <a:lnTo>
                  <a:pt x="97802" y="463903"/>
                </a:lnTo>
                <a:lnTo>
                  <a:pt x="90610" y="484282"/>
                </a:lnTo>
                <a:lnTo>
                  <a:pt x="82782" y="504600"/>
                </a:lnTo>
                <a:lnTo>
                  <a:pt x="74316" y="524862"/>
                </a:lnTo>
                <a:lnTo>
                  <a:pt x="65209" y="545073"/>
                </a:lnTo>
                <a:lnTo>
                  <a:pt x="55461" y="565241"/>
                </a:lnTo>
                <a:lnTo>
                  <a:pt x="45069" y="585370"/>
                </a:lnTo>
                <a:lnTo>
                  <a:pt x="34032" y="605467"/>
                </a:lnTo>
                <a:lnTo>
                  <a:pt x="22348" y="625536"/>
                </a:lnTo>
                <a:lnTo>
                  <a:pt x="10015" y="645585"/>
                </a:lnTo>
                <a:lnTo>
                  <a:pt x="0" y="661443"/>
                </a:lnTo>
                <a:lnTo>
                  <a:pt x="177811" y="661443"/>
                </a:lnTo>
                <a:lnTo>
                  <a:pt x="177811" y="640773"/>
                </a:lnTo>
                <a:lnTo>
                  <a:pt x="37303" y="640773"/>
                </a:lnTo>
                <a:close/>
              </a:path>
              <a:path w="652711" h="661443">
                <a:moveTo>
                  <a:pt x="608360" y="245711"/>
                </a:moveTo>
                <a:lnTo>
                  <a:pt x="608360" y="225031"/>
                </a:lnTo>
                <a:lnTo>
                  <a:pt x="495871" y="225031"/>
                </a:lnTo>
                <a:lnTo>
                  <a:pt x="495871" y="245711"/>
                </a:lnTo>
                <a:lnTo>
                  <a:pt x="608360" y="245711"/>
                </a:lnTo>
                <a:close/>
              </a:path>
              <a:path w="652711" h="661443">
                <a:moveTo>
                  <a:pt x="260346" y="186255"/>
                </a:moveTo>
                <a:lnTo>
                  <a:pt x="260544" y="186061"/>
                </a:lnTo>
                <a:lnTo>
                  <a:pt x="260544" y="167093"/>
                </a:lnTo>
                <a:lnTo>
                  <a:pt x="259104" y="153771"/>
                </a:lnTo>
                <a:lnTo>
                  <a:pt x="254989" y="141443"/>
                </a:lnTo>
                <a:lnTo>
                  <a:pt x="248511" y="130408"/>
                </a:lnTo>
                <a:lnTo>
                  <a:pt x="242786" y="123665"/>
                </a:lnTo>
                <a:lnTo>
                  <a:pt x="234545" y="118514"/>
                </a:lnTo>
                <a:lnTo>
                  <a:pt x="234504" y="116592"/>
                </a:lnTo>
                <a:lnTo>
                  <a:pt x="234869" y="97846"/>
                </a:lnTo>
                <a:lnTo>
                  <a:pt x="236280" y="85562"/>
                </a:lnTo>
                <a:lnTo>
                  <a:pt x="240501" y="69716"/>
                </a:lnTo>
                <a:lnTo>
                  <a:pt x="246273" y="57909"/>
                </a:lnTo>
                <a:lnTo>
                  <a:pt x="253882" y="47391"/>
                </a:lnTo>
                <a:lnTo>
                  <a:pt x="263098" y="38348"/>
                </a:lnTo>
                <a:lnTo>
                  <a:pt x="273696" y="30968"/>
                </a:lnTo>
                <a:lnTo>
                  <a:pt x="285447" y="25438"/>
                </a:lnTo>
                <a:lnTo>
                  <a:pt x="298124" y="21945"/>
                </a:lnTo>
                <a:lnTo>
                  <a:pt x="311499" y="20675"/>
                </a:lnTo>
                <a:lnTo>
                  <a:pt x="321700" y="21276"/>
                </a:lnTo>
                <a:lnTo>
                  <a:pt x="335470" y="24365"/>
                </a:lnTo>
                <a:lnTo>
                  <a:pt x="348023" y="29868"/>
                </a:lnTo>
                <a:lnTo>
                  <a:pt x="359196" y="37507"/>
                </a:lnTo>
                <a:lnTo>
                  <a:pt x="368825" y="46999"/>
                </a:lnTo>
                <a:lnTo>
                  <a:pt x="376750" y="58066"/>
                </a:lnTo>
                <a:lnTo>
                  <a:pt x="382807" y="70426"/>
                </a:lnTo>
                <a:lnTo>
                  <a:pt x="386833" y="83801"/>
                </a:lnTo>
                <a:lnTo>
                  <a:pt x="388667" y="97908"/>
                </a:lnTo>
                <a:lnTo>
                  <a:pt x="388731" y="99593"/>
                </a:lnTo>
                <a:lnTo>
                  <a:pt x="390258" y="112980"/>
                </a:lnTo>
                <a:lnTo>
                  <a:pt x="393931" y="125591"/>
                </a:lnTo>
                <a:lnTo>
                  <a:pt x="399553" y="137244"/>
                </a:lnTo>
                <a:lnTo>
                  <a:pt x="406926" y="147753"/>
                </a:lnTo>
                <a:lnTo>
                  <a:pt x="415148" y="156308"/>
                </a:lnTo>
                <a:lnTo>
                  <a:pt x="425243" y="164023"/>
                </a:lnTo>
                <a:lnTo>
                  <a:pt x="436496" y="170079"/>
                </a:lnTo>
                <a:lnTo>
                  <a:pt x="448733" y="174279"/>
                </a:lnTo>
                <a:lnTo>
                  <a:pt x="461779" y="176429"/>
                </a:lnTo>
                <a:lnTo>
                  <a:pt x="467816" y="176674"/>
                </a:lnTo>
                <a:lnTo>
                  <a:pt x="468026" y="176471"/>
                </a:lnTo>
                <a:lnTo>
                  <a:pt x="468026" y="156193"/>
                </a:lnTo>
                <a:lnTo>
                  <a:pt x="467832" y="155994"/>
                </a:lnTo>
                <a:lnTo>
                  <a:pt x="453493" y="154174"/>
                </a:lnTo>
                <a:lnTo>
                  <a:pt x="440443" y="149096"/>
                </a:lnTo>
                <a:lnTo>
                  <a:pt x="429120" y="141198"/>
                </a:lnTo>
                <a:lnTo>
                  <a:pt x="419958" y="130915"/>
                </a:lnTo>
                <a:lnTo>
                  <a:pt x="413395" y="118685"/>
                </a:lnTo>
                <a:lnTo>
                  <a:pt x="409865" y="104944"/>
                </a:lnTo>
                <a:lnTo>
                  <a:pt x="409374" y="97332"/>
                </a:lnTo>
                <a:lnTo>
                  <a:pt x="409269" y="95766"/>
                </a:lnTo>
                <a:lnTo>
                  <a:pt x="409216" y="93630"/>
                </a:lnTo>
                <a:lnTo>
                  <a:pt x="409132" y="92321"/>
                </a:lnTo>
                <a:lnTo>
                  <a:pt x="409054" y="90996"/>
                </a:lnTo>
                <a:lnTo>
                  <a:pt x="419350" y="84848"/>
                </a:lnTo>
                <a:lnTo>
                  <a:pt x="430498" y="80596"/>
                </a:lnTo>
                <a:lnTo>
                  <a:pt x="442270" y="78406"/>
                </a:lnTo>
                <a:lnTo>
                  <a:pt x="454438" y="78449"/>
                </a:lnTo>
                <a:lnTo>
                  <a:pt x="466776" y="80890"/>
                </a:lnTo>
                <a:lnTo>
                  <a:pt x="478099" y="85410"/>
                </a:lnTo>
                <a:lnTo>
                  <a:pt x="489423" y="92674"/>
                </a:lnTo>
                <a:lnTo>
                  <a:pt x="498890" y="101935"/>
                </a:lnTo>
                <a:lnTo>
                  <a:pt x="506357" y="112826"/>
                </a:lnTo>
                <a:lnTo>
                  <a:pt x="511680" y="124979"/>
                </a:lnTo>
                <a:lnTo>
                  <a:pt x="514714" y="138027"/>
                </a:lnTo>
                <a:lnTo>
                  <a:pt x="515401" y="148057"/>
                </a:lnTo>
                <a:lnTo>
                  <a:pt x="515401" y="155801"/>
                </a:lnTo>
                <a:lnTo>
                  <a:pt x="515202" y="155994"/>
                </a:lnTo>
                <a:lnTo>
                  <a:pt x="501899" y="155994"/>
                </a:lnTo>
                <a:lnTo>
                  <a:pt x="501899" y="176475"/>
                </a:lnTo>
                <a:lnTo>
                  <a:pt x="502098" y="176674"/>
                </a:lnTo>
                <a:lnTo>
                  <a:pt x="652512" y="176674"/>
                </a:lnTo>
                <a:lnTo>
                  <a:pt x="652711" y="176475"/>
                </a:lnTo>
                <a:lnTo>
                  <a:pt x="652711" y="156198"/>
                </a:lnTo>
                <a:lnTo>
                  <a:pt x="652512" y="155994"/>
                </a:lnTo>
                <a:lnTo>
                  <a:pt x="536275" y="155994"/>
                </a:lnTo>
                <a:lnTo>
                  <a:pt x="536076" y="155801"/>
                </a:lnTo>
                <a:lnTo>
                  <a:pt x="536076" y="148021"/>
                </a:lnTo>
                <a:lnTo>
                  <a:pt x="535086" y="134386"/>
                </a:lnTo>
                <a:lnTo>
                  <a:pt x="532181" y="121197"/>
                </a:lnTo>
                <a:lnTo>
                  <a:pt x="527462" y="108669"/>
                </a:lnTo>
                <a:lnTo>
                  <a:pt x="521028" y="97021"/>
                </a:lnTo>
                <a:lnTo>
                  <a:pt x="512977" y="86468"/>
                </a:lnTo>
                <a:lnTo>
                  <a:pt x="503409" y="77227"/>
                </a:lnTo>
                <a:lnTo>
                  <a:pt x="492424" y="69516"/>
                </a:lnTo>
                <a:lnTo>
                  <a:pt x="482768" y="64631"/>
                </a:lnTo>
                <a:lnTo>
                  <a:pt x="470403" y="60369"/>
                </a:lnTo>
                <a:lnTo>
                  <a:pt x="457932" y="58020"/>
                </a:lnTo>
                <a:lnTo>
                  <a:pt x="445514" y="57504"/>
                </a:lnTo>
                <a:lnTo>
                  <a:pt x="433307" y="58741"/>
                </a:lnTo>
                <a:lnTo>
                  <a:pt x="421472" y="61653"/>
                </a:lnTo>
                <a:lnTo>
                  <a:pt x="410167" y="66160"/>
                </a:lnTo>
                <a:lnTo>
                  <a:pt x="405284" y="68694"/>
                </a:lnTo>
                <a:lnTo>
                  <a:pt x="405012" y="68578"/>
                </a:lnTo>
                <a:lnTo>
                  <a:pt x="400085" y="55910"/>
                </a:lnTo>
                <a:lnTo>
                  <a:pt x="393509" y="44167"/>
                </a:lnTo>
                <a:lnTo>
                  <a:pt x="385429" y="33493"/>
                </a:lnTo>
                <a:lnTo>
                  <a:pt x="375989" y="24034"/>
                </a:lnTo>
                <a:lnTo>
                  <a:pt x="365334" y="15933"/>
                </a:lnTo>
                <a:lnTo>
                  <a:pt x="353606" y="9335"/>
                </a:lnTo>
                <a:lnTo>
                  <a:pt x="340950" y="4386"/>
                </a:lnTo>
                <a:lnTo>
                  <a:pt x="327510" y="1229"/>
                </a:lnTo>
                <a:lnTo>
                  <a:pt x="313430" y="9"/>
                </a:lnTo>
                <a:lnTo>
                  <a:pt x="312036" y="0"/>
                </a:lnTo>
                <a:lnTo>
                  <a:pt x="297934" y="1024"/>
                </a:lnTo>
                <a:lnTo>
                  <a:pt x="284396" y="4008"/>
                </a:lnTo>
                <a:lnTo>
                  <a:pt x="271583" y="8816"/>
                </a:lnTo>
                <a:lnTo>
                  <a:pt x="259658" y="15314"/>
                </a:lnTo>
                <a:lnTo>
                  <a:pt x="248784" y="23368"/>
                </a:lnTo>
                <a:lnTo>
                  <a:pt x="239124" y="32842"/>
                </a:lnTo>
                <a:lnTo>
                  <a:pt x="230840" y="43601"/>
                </a:lnTo>
                <a:lnTo>
                  <a:pt x="224096" y="55513"/>
                </a:lnTo>
                <a:lnTo>
                  <a:pt x="219053" y="68440"/>
                </a:lnTo>
                <a:lnTo>
                  <a:pt x="216520" y="78541"/>
                </a:lnTo>
                <a:lnTo>
                  <a:pt x="215402" y="85393"/>
                </a:lnTo>
                <a:lnTo>
                  <a:pt x="213903" y="101958"/>
                </a:lnTo>
                <a:lnTo>
                  <a:pt x="213746" y="106661"/>
                </a:lnTo>
                <a:lnTo>
                  <a:pt x="213505" y="106849"/>
                </a:lnTo>
                <a:lnTo>
                  <a:pt x="202083" y="105024"/>
                </a:lnTo>
                <a:lnTo>
                  <a:pt x="190019" y="105519"/>
                </a:lnTo>
                <a:lnTo>
                  <a:pt x="177365" y="108906"/>
                </a:lnTo>
                <a:lnTo>
                  <a:pt x="169480" y="112582"/>
                </a:lnTo>
                <a:lnTo>
                  <a:pt x="158495" y="120240"/>
                </a:lnTo>
                <a:lnTo>
                  <a:pt x="149531" y="129923"/>
                </a:lnTo>
                <a:lnTo>
                  <a:pt x="142737" y="141216"/>
                </a:lnTo>
                <a:lnTo>
                  <a:pt x="138263" y="153703"/>
                </a:lnTo>
                <a:lnTo>
                  <a:pt x="136256" y="166968"/>
                </a:lnTo>
                <a:lnTo>
                  <a:pt x="136157" y="170684"/>
                </a:lnTo>
                <a:lnTo>
                  <a:pt x="136157" y="186061"/>
                </a:lnTo>
                <a:lnTo>
                  <a:pt x="136356" y="186255"/>
                </a:lnTo>
                <a:lnTo>
                  <a:pt x="156632" y="186255"/>
                </a:lnTo>
                <a:lnTo>
                  <a:pt x="156831" y="186061"/>
                </a:lnTo>
                <a:lnTo>
                  <a:pt x="156831" y="168732"/>
                </a:lnTo>
                <a:lnTo>
                  <a:pt x="159115" y="154705"/>
                </a:lnTo>
                <a:lnTo>
                  <a:pt x="165494" y="142426"/>
                </a:lnTo>
                <a:lnTo>
                  <a:pt x="175260" y="132863"/>
                </a:lnTo>
                <a:lnTo>
                  <a:pt x="187703" y="126986"/>
                </a:lnTo>
                <a:lnTo>
                  <a:pt x="195688" y="125660"/>
                </a:lnTo>
                <a:lnTo>
                  <a:pt x="209707" y="127154"/>
                </a:lnTo>
                <a:lnTo>
                  <a:pt x="221936" y="132942"/>
                </a:lnTo>
                <a:lnTo>
                  <a:pt x="231573" y="142220"/>
                </a:lnTo>
                <a:lnTo>
                  <a:pt x="237815" y="154184"/>
                </a:lnTo>
                <a:lnTo>
                  <a:pt x="239870" y="167093"/>
                </a:lnTo>
                <a:lnTo>
                  <a:pt x="239870" y="186061"/>
                </a:lnTo>
                <a:lnTo>
                  <a:pt x="240069" y="186255"/>
                </a:lnTo>
                <a:lnTo>
                  <a:pt x="260346" y="186255"/>
                </a:lnTo>
                <a:close/>
              </a:path>
              <a:path w="652711" h="661443">
                <a:moveTo>
                  <a:pt x="531441" y="361002"/>
                </a:moveTo>
                <a:lnTo>
                  <a:pt x="535662" y="361426"/>
                </a:lnTo>
                <a:lnTo>
                  <a:pt x="539865" y="361426"/>
                </a:lnTo>
                <a:lnTo>
                  <a:pt x="554024" y="359799"/>
                </a:lnTo>
                <a:lnTo>
                  <a:pt x="567032" y="355164"/>
                </a:lnTo>
                <a:lnTo>
                  <a:pt x="578523" y="347891"/>
                </a:lnTo>
                <a:lnTo>
                  <a:pt x="588131" y="338351"/>
                </a:lnTo>
                <a:lnTo>
                  <a:pt x="595490" y="326915"/>
                </a:lnTo>
                <a:lnTo>
                  <a:pt x="600235" y="313951"/>
                </a:lnTo>
                <a:lnTo>
                  <a:pt x="601177" y="309328"/>
                </a:lnTo>
                <a:lnTo>
                  <a:pt x="601717" y="306029"/>
                </a:lnTo>
                <a:lnTo>
                  <a:pt x="602068" y="302680"/>
                </a:lnTo>
                <a:lnTo>
                  <a:pt x="602068" y="294366"/>
                </a:lnTo>
                <a:lnTo>
                  <a:pt x="606026" y="290408"/>
                </a:lnTo>
                <a:lnTo>
                  <a:pt x="652709" y="290408"/>
                </a:lnTo>
                <a:lnTo>
                  <a:pt x="652709" y="269732"/>
                </a:lnTo>
                <a:lnTo>
                  <a:pt x="610894" y="269732"/>
                </a:lnTo>
                <a:lnTo>
                  <a:pt x="597169" y="273125"/>
                </a:lnTo>
                <a:lnTo>
                  <a:pt x="586858" y="282150"/>
                </a:lnTo>
                <a:lnTo>
                  <a:pt x="581686" y="295076"/>
                </a:lnTo>
                <a:lnTo>
                  <a:pt x="581393" y="299240"/>
                </a:lnTo>
                <a:lnTo>
                  <a:pt x="579238" y="312245"/>
                </a:lnTo>
                <a:lnTo>
                  <a:pt x="573316" y="323538"/>
                </a:lnTo>
                <a:lnTo>
                  <a:pt x="570963" y="326463"/>
                </a:lnTo>
                <a:lnTo>
                  <a:pt x="561190" y="334695"/>
                </a:lnTo>
                <a:lnTo>
                  <a:pt x="549200" y="339593"/>
                </a:lnTo>
                <a:lnTo>
                  <a:pt x="547063" y="340029"/>
                </a:lnTo>
                <a:lnTo>
                  <a:pt x="544719" y="340442"/>
                </a:lnTo>
                <a:lnTo>
                  <a:pt x="542342" y="340757"/>
                </a:lnTo>
                <a:lnTo>
                  <a:pt x="537056" y="340757"/>
                </a:lnTo>
                <a:lnTo>
                  <a:pt x="534256" y="340478"/>
                </a:lnTo>
                <a:lnTo>
                  <a:pt x="531530" y="339927"/>
                </a:lnTo>
                <a:lnTo>
                  <a:pt x="538886" y="329608"/>
                </a:lnTo>
                <a:lnTo>
                  <a:pt x="544411" y="318084"/>
                </a:lnTo>
                <a:lnTo>
                  <a:pt x="547893" y="305567"/>
                </a:lnTo>
                <a:lnTo>
                  <a:pt x="549116" y="292269"/>
                </a:lnTo>
                <a:lnTo>
                  <a:pt x="549116" y="292139"/>
                </a:lnTo>
                <a:lnTo>
                  <a:pt x="528442" y="292139"/>
                </a:lnTo>
                <a:lnTo>
                  <a:pt x="526490" y="306439"/>
                </a:lnTo>
                <a:lnTo>
                  <a:pt x="520989" y="319273"/>
                </a:lnTo>
                <a:lnTo>
                  <a:pt x="512470" y="330109"/>
                </a:lnTo>
                <a:lnTo>
                  <a:pt x="501464" y="338418"/>
                </a:lnTo>
                <a:lnTo>
                  <a:pt x="488501" y="343668"/>
                </a:lnTo>
                <a:lnTo>
                  <a:pt x="475239" y="345341"/>
                </a:lnTo>
                <a:lnTo>
                  <a:pt x="460939" y="343390"/>
                </a:lnTo>
                <a:lnTo>
                  <a:pt x="448105" y="337890"/>
                </a:lnTo>
                <a:lnTo>
                  <a:pt x="437267" y="329372"/>
                </a:lnTo>
                <a:lnTo>
                  <a:pt x="428957" y="318367"/>
                </a:lnTo>
                <a:lnTo>
                  <a:pt x="423706" y="305405"/>
                </a:lnTo>
                <a:lnTo>
                  <a:pt x="422032" y="292139"/>
                </a:lnTo>
                <a:lnTo>
                  <a:pt x="401357" y="292139"/>
                </a:lnTo>
                <a:lnTo>
                  <a:pt x="402780" y="306611"/>
                </a:lnTo>
                <a:lnTo>
                  <a:pt x="406866" y="320134"/>
                </a:lnTo>
                <a:lnTo>
                  <a:pt x="413339" y="332434"/>
                </a:lnTo>
                <a:lnTo>
                  <a:pt x="421925" y="343235"/>
                </a:lnTo>
                <a:lnTo>
                  <a:pt x="432348" y="352261"/>
                </a:lnTo>
                <a:lnTo>
                  <a:pt x="444332" y="359237"/>
                </a:lnTo>
                <a:lnTo>
                  <a:pt x="457604" y="363889"/>
                </a:lnTo>
                <a:lnTo>
                  <a:pt x="471887" y="365940"/>
                </a:lnTo>
                <a:lnTo>
                  <a:pt x="475239" y="366015"/>
                </a:lnTo>
                <a:lnTo>
                  <a:pt x="488743" y="364778"/>
                </a:lnTo>
                <a:lnTo>
                  <a:pt x="501440" y="361215"/>
                </a:lnTo>
                <a:lnTo>
                  <a:pt x="513108" y="355549"/>
                </a:lnTo>
                <a:lnTo>
                  <a:pt x="523525" y="348003"/>
                </a:lnTo>
                <a:lnTo>
                  <a:pt x="531480" y="339988"/>
                </a:lnTo>
                <a:lnTo>
                  <a:pt x="529415" y="350033"/>
                </a:lnTo>
                <a:lnTo>
                  <a:pt x="527346" y="360170"/>
                </a:lnTo>
                <a:lnTo>
                  <a:pt x="531441" y="361002"/>
                </a:lnTo>
                <a:close/>
              </a:path>
              <a:path w="652711" h="661443">
                <a:moveTo>
                  <a:pt x="468368" y="524479"/>
                </a:moveTo>
                <a:lnTo>
                  <a:pt x="468368" y="545147"/>
                </a:lnTo>
                <a:lnTo>
                  <a:pt x="489043" y="545147"/>
                </a:lnTo>
                <a:lnTo>
                  <a:pt x="489043" y="524479"/>
                </a:lnTo>
                <a:lnTo>
                  <a:pt x="468368" y="524479"/>
                </a:lnTo>
                <a:close/>
              </a:path>
              <a:path w="652711" h="661443">
                <a:moveTo>
                  <a:pt x="447694" y="528294"/>
                </a:moveTo>
                <a:lnTo>
                  <a:pt x="447694" y="524473"/>
                </a:lnTo>
                <a:lnTo>
                  <a:pt x="427019" y="524473"/>
                </a:lnTo>
                <a:lnTo>
                  <a:pt x="427019" y="545147"/>
                </a:lnTo>
                <a:lnTo>
                  <a:pt x="447694" y="545147"/>
                </a:lnTo>
                <a:lnTo>
                  <a:pt x="447694" y="528294"/>
                </a:lnTo>
                <a:close/>
              </a:path>
              <a:path w="652711" h="661443">
                <a:moveTo>
                  <a:pt x="261627" y="524479"/>
                </a:moveTo>
                <a:lnTo>
                  <a:pt x="261627" y="545147"/>
                </a:lnTo>
                <a:lnTo>
                  <a:pt x="282301" y="545147"/>
                </a:lnTo>
                <a:lnTo>
                  <a:pt x="282301" y="524479"/>
                </a:lnTo>
                <a:lnTo>
                  <a:pt x="261627" y="524479"/>
                </a:lnTo>
                <a:close/>
              </a:path>
              <a:path w="652711" h="661443">
                <a:moveTo>
                  <a:pt x="385675" y="524479"/>
                </a:moveTo>
                <a:lnTo>
                  <a:pt x="385675" y="545147"/>
                </a:lnTo>
                <a:lnTo>
                  <a:pt x="406349" y="545147"/>
                </a:lnTo>
                <a:lnTo>
                  <a:pt x="406349" y="524479"/>
                </a:lnTo>
                <a:lnTo>
                  <a:pt x="385675" y="524479"/>
                </a:lnTo>
                <a:close/>
              </a:path>
              <a:path w="652711" h="661443">
                <a:moveTo>
                  <a:pt x="302976" y="524479"/>
                </a:moveTo>
                <a:lnTo>
                  <a:pt x="302976" y="545147"/>
                </a:lnTo>
                <a:lnTo>
                  <a:pt x="323650" y="545147"/>
                </a:lnTo>
                <a:lnTo>
                  <a:pt x="323650" y="524479"/>
                </a:lnTo>
                <a:lnTo>
                  <a:pt x="302976" y="524479"/>
                </a:lnTo>
                <a:close/>
              </a:path>
              <a:path w="652711" h="661443">
                <a:moveTo>
                  <a:pt x="220276" y="524479"/>
                </a:moveTo>
                <a:lnTo>
                  <a:pt x="220276" y="545147"/>
                </a:lnTo>
                <a:lnTo>
                  <a:pt x="240951" y="545147"/>
                </a:lnTo>
                <a:lnTo>
                  <a:pt x="240951" y="524479"/>
                </a:lnTo>
                <a:lnTo>
                  <a:pt x="220276" y="524479"/>
                </a:lnTo>
                <a:close/>
              </a:path>
              <a:path w="652711" h="661443">
                <a:moveTo>
                  <a:pt x="344325" y="524479"/>
                </a:moveTo>
                <a:lnTo>
                  <a:pt x="344325" y="545147"/>
                </a:lnTo>
                <a:lnTo>
                  <a:pt x="365000" y="545147"/>
                </a:lnTo>
                <a:lnTo>
                  <a:pt x="365000" y="524479"/>
                </a:lnTo>
                <a:lnTo>
                  <a:pt x="344325" y="524479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>
            <a:noAutofit/>
          </a:bodyPr>
          <a:lstStyle/>
          <a:p>
            <a:endParaRPr sz="2100" dirty="0"/>
          </a:p>
        </p:txBody>
      </p:sp>
      <p:pic>
        <p:nvPicPr>
          <p:cNvPr id="14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61" y="6823737"/>
            <a:ext cx="1119326" cy="11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021920" y="158530"/>
            <a:ext cx="1086756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lvl="0"/>
            <a:r>
              <a:rPr lang="ru-RU" dirty="0"/>
              <a:t>ДОСТИЖЕНИЕ НАЦИОНАЛЬНЫХ ЦЕЛЕЙ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5" y="2230729"/>
            <a:ext cx="172513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Указом Президента Российской Федерации В.В. Путина от 07.05.2024 № 309 установлены следующие целевые показатели и задачи, выполнение которых </a:t>
            </a:r>
            <a:r>
              <a:rPr lang="ru-RU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характеризует      </a:t>
            </a:r>
            <a:r>
              <a:rPr lang="ru-RU" sz="3000" b="1" dirty="0" smtClean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</a:t>
            </a:r>
            <a:r>
              <a:rPr lang="ru-RU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0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национальной цели «Комфортная и безопасная среда для жизни»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28625" indent="-42862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качества среды для жизни в опорных населенных пунктах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 30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2030 году</a:t>
            </a:r>
            <a:b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 60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2036 году</a:t>
            </a:r>
          </a:p>
          <a:p>
            <a:pPr marL="428625" indent="-428625"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программы модернизации коммунальной инфраструктуры и улучшение качества предоставляемых коммунальных услуг для 20 млн человек к 2030 году</a:t>
            </a:r>
          </a:p>
          <a:p>
            <a:pPr marL="428625" indent="-428625"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значимого роста энергетической и ресурсной эффективности в ЖКХ, промышленном и инфраструктурном строительстве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265" y="8299521"/>
            <a:ext cx="17251335" cy="18158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kern="12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по модернизации коммунальной инфраструктуры</a:t>
            </a:r>
            <a:r>
              <a:rPr lang="ru-RU" sz="28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реализуемые ПАО «Т Плюс», </a:t>
            </a:r>
            <a:r>
              <a:rPr lang="ru-RU" sz="2800" kern="12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способствуют достижению национальной цели развития Российской Федерации, установленной Президентом Российской Федерации В.В. Путиным, в части улучшения качества предоставляемых коммунальных услуг для граждан страны</a:t>
            </a:r>
          </a:p>
        </p:txBody>
      </p:sp>
    </p:spTree>
    <p:extLst>
      <p:ext uri="{BB962C8B-B14F-4D97-AF65-F5344CB8AC3E}">
        <p14:creationId xmlns:p14="http://schemas.microsoft.com/office/powerpoint/2010/main" val="379405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021920" y="78115"/>
            <a:ext cx="11340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lvl="0"/>
            <a:r>
              <a:rPr lang="ru-RU" dirty="0"/>
              <a:t>ФОРМАТЫ СОТРУДНИЧЕСТВА ГОСУДАРСТВА И КОМПАНИИ В РЕГИОНАХ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70467" y="3086269"/>
            <a:ext cx="9419881" cy="4299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63500" dir="294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pPr algn="ctr"/>
            <a:endParaRPr lang="ru-RU" sz="1638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3167" y="3086269"/>
            <a:ext cx="7287533" cy="4299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63500" dir="294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958" y="9926222"/>
            <a:ext cx="7617713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11249">
              <a:spcBef>
                <a:spcPts val="233"/>
              </a:spcBef>
              <a:spcAft>
                <a:spcPts val="233"/>
              </a:spcAft>
              <a:buClrTx/>
              <a:defRPr/>
            </a:pPr>
            <a:r>
              <a:rPr lang="ru-RU" sz="1395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 на слайде указаны в ценах года реализации мероприятий (без НДС)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0600" y="3232051"/>
            <a:ext cx="7264400" cy="40846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638"/>
              </a:lnSpc>
              <a:defRPr sz="3517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561" indent="-257175" defTabSz="1371600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12</a:t>
            </a:r>
            <a:r>
              <a:rPr lang="ru-RU" sz="2000" b="0" dirty="0">
                <a:solidFill>
                  <a:prstClr val="black"/>
                </a:solidFill>
              </a:rPr>
              <a:t> субъектов РФ</a:t>
            </a:r>
          </a:p>
          <a:p>
            <a:pPr marL="266561" indent="-257175" defTabSz="1371600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23</a:t>
            </a:r>
            <a:r>
              <a:rPr lang="ru-RU" sz="2000" b="0" dirty="0">
                <a:solidFill>
                  <a:prstClr val="black"/>
                </a:solidFill>
              </a:rPr>
              <a:t> города отнесены к ценовой зоне</a:t>
            </a:r>
          </a:p>
          <a:p>
            <a:pPr marL="438011" indent="-42862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Общий объем </a:t>
            </a:r>
            <a:r>
              <a:rPr lang="ru-RU" sz="2000" dirty="0">
                <a:solidFill>
                  <a:schemeClr val="tx1"/>
                </a:solidFill>
              </a:rPr>
              <a:t>инвестиционных обязательств </a:t>
            </a:r>
            <a:r>
              <a:rPr lang="ru-RU" sz="2000" b="0" dirty="0">
                <a:solidFill>
                  <a:schemeClr val="tx1"/>
                </a:solidFill>
              </a:rPr>
              <a:t>на момент перехода в ЦЗТ </a:t>
            </a:r>
            <a:r>
              <a:rPr lang="ru-RU" sz="2000" dirty="0">
                <a:solidFill>
                  <a:schemeClr val="tx1"/>
                </a:solidFill>
              </a:rPr>
              <a:t>260 млрд руб., </a:t>
            </a:r>
            <a:r>
              <a:rPr lang="ru-RU" sz="2000" b="0" dirty="0">
                <a:solidFill>
                  <a:schemeClr val="tx1"/>
                </a:solidFill>
              </a:rPr>
              <a:t>на 01.01.2026 </a:t>
            </a:r>
            <a:r>
              <a:rPr lang="ru-RU" sz="2000" dirty="0">
                <a:solidFill>
                  <a:schemeClr val="tx1"/>
                </a:solidFill>
              </a:rPr>
              <a:t>инвестировано 62 млрд руб.</a:t>
            </a:r>
            <a:endParaRPr lang="ru-RU" sz="2000" b="0" dirty="0">
              <a:solidFill>
                <a:schemeClr val="tx1"/>
              </a:solidFill>
            </a:endParaRPr>
          </a:p>
          <a:p>
            <a:pPr marL="438011" indent="-428625" defTabSz="1371600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000" b="0" dirty="0">
                <a:solidFill>
                  <a:prstClr val="black"/>
                </a:solidFill>
              </a:rPr>
              <a:t>Общий объем </a:t>
            </a:r>
            <a:r>
              <a:rPr lang="ru-RU" sz="2000" b="0" dirty="0">
                <a:solidFill>
                  <a:schemeClr val="tx1"/>
                </a:solidFill>
              </a:rPr>
              <a:t>модернизации за 2020-2025 гг.:</a:t>
            </a:r>
          </a:p>
          <a:p>
            <a:pPr marL="966788" indent="-428625" defTabSz="1371600">
              <a:lnSpc>
                <a:spcPct val="100000"/>
              </a:lnSpc>
              <a:spcBef>
                <a:spcPts val="117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chemeClr val="tx1"/>
                </a:solidFill>
              </a:rPr>
              <a:t>реконструировано и построено сетей</a:t>
            </a:r>
          </a:p>
          <a:p>
            <a:pPr marL="538163" defTabSz="1371600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     0,9 тыс. км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</a:p>
          <a:p>
            <a:pPr marL="966788" indent="-428625" defTabSz="1371600">
              <a:lnSpc>
                <a:spcPct val="100000"/>
              </a:lnSpc>
              <a:spcBef>
                <a:spcPts val="117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chemeClr val="tx1"/>
                </a:solidFill>
              </a:rPr>
              <a:t>Замещено и модернизировано котельных</a:t>
            </a:r>
          </a:p>
          <a:p>
            <a:pPr marL="538163" defTabSz="1371600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     53 шт.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068" y="2533752"/>
            <a:ext cx="8131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  <a:defRPr/>
            </a:pPr>
            <a:r>
              <a:rPr lang="ru-RU" sz="3000" b="1" kern="12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ЦЗТ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60828" y="2532271"/>
            <a:ext cx="84464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  <a:defRPr/>
            </a:pPr>
            <a:r>
              <a:rPr lang="ru-RU" sz="3000" b="1" kern="12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Концессионные соглашения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484767" y="3216121"/>
            <a:ext cx="9031476" cy="41005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638"/>
              </a:lnSpc>
              <a:defRPr sz="3517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38011" indent="-428625" defTabSz="1371600">
              <a:lnSpc>
                <a:spcPct val="10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10 </a:t>
            </a:r>
            <a:r>
              <a:rPr lang="ru-RU" sz="2000" b="0" dirty="0">
                <a:solidFill>
                  <a:prstClr val="black"/>
                </a:solidFill>
              </a:rPr>
              <a:t>субъектов РФ</a:t>
            </a:r>
          </a:p>
          <a:p>
            <a:pPr marL="438011" indent="-428625" defTabSz="1371600">
              <a:lnSpc>
                <a:spcPct val="10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24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0" dirty="0">
                <a:solidFill>
                  <a:prstClr val="black"/>
                </a:solidFill>
              </a:rPr>
              <a:t>муниципальных образования</a:t>
            </a:r>
          </a:p>
          <a:p>
            <a:pPr marL="438011" indent="-428625" defTabSz="1371600">
              <a:lnSpc>
                <a:spcPct val="10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30</a:t>
            </a:r>
            <a:r>
              <a:rPr lang="ru-RU" sz="2000" b="0" dirty="0">
                <a:solidFill>
                  <a:prstClr val="black"/>
                </a:solidFill>
              </a:rPr>
              <a:t> концессионных соглашений, в том числе  </a:t>
            </a:r>
            <a:br>
              <a:rPr lang="ru-RU" sz="2000" b="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17</a:t>
            </a:r>
            <a:r>
              <a:rPr lang="ru-RU" sz="2000" b="0" dirty="0">
                <a:solidFill>
                  <a:prstClr val="black"/>
                </a:solidFill>
              </a:rPr>
              <a:t> концессий в ЦЗТ</a:t>
            </a:r>
          </a:p>
          <a:p>
            <a:pPr marL="438011" indent="-428625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Общий объем инвестиционных обязательств </a:t>
            </a:r>
            <a:r>
              <a:rPr lang="ru-RU" sz="2000" b="0" dirty="0">
                <a:solidFill>
                  <a:prstClr val="black"/>
                </a:solidFill>
              </a:rPr>
              <a:t>на всем периоде концессий </a:t>
            </a:r>
            <a:r>
              <a:rPr lang="ru-RU" sz="2000" dirty="0">
                <a:solidFill>
                  <a:prstClr val="black"/>
                </a:solidFill>
              </a:rPr>
              <a:t>114 млрд руб., </a:t>
            </a:r>
            <a:r>
              <a:rPr lang="ru-RU" sz="2000" b="0" dirty="0">
                <a:solidFill>
                  <a:prstClr val="black"/>
                </a:solidFill>
              </a:rPr>
              <a:t>на 01.01.2026 </a:t>
            </a:r>
            <a:r>
              <a:rPr lang="ru-RU" sz="2000" dirty="0" smtClean="0">
                <a:solidFill>
                  <a:prstClr val="black"/>
                </a:solidFill>
              </a:rPr>
              <a:t>инвестировано                 </a:t>
            </a:r>
            <a:r>
              <a:rPr lang="ru-RU" sz="2000" dirty="0">
                <a:solidFill>
                  <a:prstClr val="black"/>
                </a:solidFill>
              </a:rPr>
              <a:t>27 млрд руб.</a:t>
            </a:r>
          </a:p>
          <a:p>
            <a:pPr marL="438011" indent="-428625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2000" b="0" dirty="0">
                <a:solidFill>
                  <a:prstClr val="black"/>
                </a:solidFill>
              </a:rPr>
              <a:t>Общий объем модернизации с начала действия концессий по 2025 год:</a:t>
            </a:r>
          </a:p>
          <a:p>
            <a:pPr marL="966788" indent="-428625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chemeClr val="tx1"/>
                </a:solidFill>
              </a:rPr>
              <a:t>реконструировано и построено сетей</a:t>
            </a:r>
          </a:p>
          <a:p>
            <a:pPr marL="538163">
              <a:lnSpc>
                <a:spcPct val="100000"/>
              </a:lnSpc>
              <a:buClr>
                <a:srgbClr val="25358B"/>
              </a:buClr>
              <a:defRPr/>
            </a:pPr>
            <a:r>
              <a:rPr lang="ru-RU" sz="2000" dirty="0">
                <a:solidFill>
                  <a:prstClr val="black"/>
                </a:solidFill>
              </a:rPr>
              <a:t>     1,2 тыс. км</a:t>
            </a:r>
          </a:p>
          <a:p>
            <a:pPr marL="966788" indent="-428625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0" dirty="0">
                <a:solidFill>
                  <a:schemeClr val="tx1"/>
                </a:solidFill>
              </a:rPr>
              <a:t>реконструировано и построено </a:t>
            </a:r>
            <a:r>
              <a:rPr lang="ru-RU" sz="2000" b="0" dirty="0">
                <a:solidFill>
                  <a:prstClr val="black"/>
                </a:solidFill>
              </a:rPr>
              <a:t>котельных</a:t>
            </a:r>
          </a:p>
          <a:p>
            <a:pPr marL="538163">
              <a:lnSpc>
                <a:spcPct val="100000"/>
              </a:lnSpc>
              <a:buClr>
                <a:srgbClr val="25358B"/>
              </a:buClr>
              <a:defRPr/>
            </a:pPr>
            <a:r>
              <a:rPr lang="ru-RU" sz="2000" dirty="0">
                <a:solidFill>
                  <a:prstClr val="black"/>
                </a:solidFill>
              </a:rPr>
              <a:t>     165 шт.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3166" y="7519842"/>
            <a:ext cx="16861724" cy="796481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сделано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3168" y="8153427"/>
            <a:ext cx="16946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Ряд городов, перешедших на метод регулирования по цене АК, учел при согласовании СИСТов рост операционных затрат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Внесены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поправки в </a:t>
            </a:r>
            <a:r>
              <a:rPr lang="ru-RU" sz="2100" dirty="0"/>
              <a:t>Федеральный закон от 21.07.2005 № 115-ФЗ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 концессионных соглашениях», предусматривающие снижение административной нагрузки на концессионера</a:t>
            </a:r>
          </a:p>
        </p:txBody>
      </p:sp>
    </p:spTree>
    <p:extLst>
      <p:ext uri="{BB962C8B-B14F-4D97-AF65-F5344CB8AC3E}">
        <p14:creationId xmlns:p14="http://schemas.microsoft.com/office/powerpoint/2010/main" val="169447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9154719" y="2664157"/>
            <a:ext cx="8512716" cy="6380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63500" dir="294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pPr algn="ctr"/>
            <a:endParaRPr lang="ru-RU" sz="1638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3950" y="2664158"/>
            <a:ext cx="8512716" cy="6380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63500" dir="294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pPr algn="ctr"/>
            <a:endParaRPr lang="ru-RU" sz="1638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>
          <a:xfrm>
            <a:off x="373978" y="5461624"/>
            <a:ext cx="2004113" cy="1350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156"/>
          <a:stretch/>
        </p:blipFill>
        <p:spPr>
          <a:xfrm>
            <a:off x="302699" y="7431477"/>
            <a:ext cx="2013563" cy="13500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E209C9F-315B-7DDC-5C1B-91FE29E72D0A}"/>
              </a:ext>
            </a:extLst>
          </p:cNvPr>
          <p:cNvSpPr txBox="1"/>
          <p:nvPr/>
        </p:nvSpPr>
        <p:spPr>
          <a:xfrm>
            <a:off x="243952" y="1921899"/>
            <a:ext cx="8512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1738">
              <a:defRPr/>
            </a:pP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кредитной нагрузки компаний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209C9F-315B-7DDC-5C1B-91FE29E72D0A}"/>
              </a:ext>
            </a:extLst>
          </p:cNvPr>
          <p:cNvSpPr txBox="1"/>
          <p:nvPr/>
        </p:nvSpPr>
        <p:spPr>
          <a:xfrm>
            <a:off x="9125390" y="1921899"/>
            <a:ext cx="8512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1738">
              <a:defRPr/>
            </a:pP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</a:t>
            </a:r>
            <a:r>
              <a:rPr lang="en-US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CAPEX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при создании и реконструкции имущества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80381" y="4572551"/>
            <a:ext cx="1517851" cy="99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 algn="ctr" defTabSz="675788">
              <a:lnSpc>
                <a:spcPct val="107000"/>
              </a:lnSpc>
              <a:defRPr/>
            </a:pPr>
            <a:r>
              <a:rPr lang="ru-RU" sz="5457" spc="182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СКК</a:t>
            </a:r>
            <a:endParaRPr lang="ru-RU" sz="5457" b="1" spc="182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831313" y="5296215"/>
            <a:ext cx="1495922" cy="99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 algn="ctr" defTabSz="675788">
              <a:lnSpc>
                <a:spcPct val="107000"/>
              </a:lnSpc>
              <a:defRPr/>
            </a:pPr>
            <a:r>
              <a:rPr lang="ru-RU" sz="5457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КИК</a:t>
            </a:r>
            <a:endParaRPr lang="ru-RU" sz="5457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823605" y="7431905"/>
            <a:ext cx="1612942" cy="1410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 algn="ctr" defTabSz="675788">
              <a:lnSpc>
                <a:spcPct val="107000"/>
              </a:lnSpc>
              <a:defRPr/>
            </a:pPr>
            <a:r>
              <a:rPr lang="ru-RU" sz="5457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МКИ</a:t>
            </a:r>
          </a:p>
          <a:p>
            <a:pPr lvl="3" algn="ctr" defTabSz="675788">
              <a:lnSpc>
                <a:spcPct val="107000"/>
              </a:lnSpc>
              <a:defRPr/>
            </a:pPr>
            <a:r>
              <a:rPr lang="en-US" sz="2547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ru-RU" sz="2547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и </a:t>
            </a:r>
            <a:r>
              <a:rPr lang="en-US" sz="2547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ru-RU" sz="2547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0871162" y="6277518"/>
            <a:ext cx="1438214" cy="99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 algn="ctr" defTabSz="675788">
              <a:lnSpc>
                <a:spcPct val="107000"/>
              </a:lnSpc>
              <a:defRPr/>
            </a:pPr>
            <a:r>
              <a:rPr lang="ru-RU" sz="5457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СБК</a:t>
            </a:r>
            <a:endParaRPr lang="ru-RU" sz="5457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00213" y="3562985"/>
            <a:ext cx="4504494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</a:t>
            </a:r>
          </a:p>
          <a:p>
            <a:pPr algn="ctr">
              <a:lnSpc>
                <a:spcPct val="110000"/>
              </a:lnSpc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(муниципальный)</a:t>
            </a:r>
          </a:p>
          <a:p>
            <a:pPr algn="ctr">
              <a:lnSpc>
                <a:spcPct val="110000"/>
              </a:lnSpc>
            </a:pPr>
            <a:r>
              <a:rPr lang="ru-RU" sz="21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4914" y="2664158"/>
            <a:ext cx="346954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52" defTabSz="831738">
              <a:lnSpc>
                <a:spcPct val="120000"/>
              </a:lnSpc>
              <a:spcBef>
                <a:spcPts val="273"/>
              </a:spcBef>
            </a:pP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ПАО «Т Плюс»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b="7266"/>
          <a:stretch/>
        </p:blipFill>
        <p:spPr>
          <a:xfrm>
            <a:off x="457226" y="3493995"/>
            <a:ext cx="1830225" cy="1350000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0045830" y="3526613"/>
            <a:ext cx="388938" cy="27446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7473565" y="4546524"/>
            <a:ext cx="42146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Концессии с участием </a:t>
            </a:r>
          </a:p>
          <a:p>
            <a:pPr algn="ctr"/>
            <a:r>
              <a:rPr lang="ru-RU" sz="3000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ПАО «Т Плюс»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43952" y="9054011"/>
            <a:ext cx="8744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- Программа финансирования строительства, реконструкции и модернизации объектов инфраструктуры за счет средств ППК «ФРТ», полученных из средств ФНБ, завершена в 2025 году</a:t>
            </a:r>
          </a:p>
        </p:txBody>
      </p:sp>
      <p:sp>
        <p:nvSpPr>
          <p:cNvPr id="3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7198816" y="9450152"/>
            <a:ext cx="600519" cy="52662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defTabSz="672153">
              <a:buClrTx/>
              <a:defRPr/>
            </a:pPr>
            <a:fld id="{49F81E69-FEE1-4F64-A51A-C98FC737071F}" type="slidenum">
              <a:rPr lang="ru-RU" sz="1764" kern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defTabSz="672153">
                <a:buClrTx/>
                <a:defRPr/>
              </a:pPr>
              <a:t>5</a:t>
            </a:fld>
            <a:endParaRPr lang="ru-RU" sz="1764" kern="120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878322" y="2730907"/>
            <a:ext cx="346954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52" defTabSz="831738">
              <a:lnSpc>
                <a:spcPct val="120000"/>
              </a:lnSpc>
              <a:spcBef>
                <a:spcPts val="273"/>
              </a:spcBef>
            </a:pP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ПАО «Т Плюс»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616274" y="3417294"/>
            <a:ext cx="6246854" cy="2023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638"/>
              </a:lnSpc>
              <a:defRPr sz="3517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11</a:t>
            </a:r>
            <a:r>
              <a:rPr lang="ru-RU" sz="1950" b="0" dirty="0">
                <a:solidFill>
                  <a:prstClr val="black"/>
                </a:solidFill>
              </a:rPr>
              <a:t> субъектов РФ</a:t>
            </a:r>
          </a:p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40</a:t>
            </a:r>
            <a:r>
              <a:rPr lang="ru-RU" sz="1950" b="0" dirty="0">
                <a:solidFill>
                  <a:prstClr val="black"/>
                </a:solidFill>
              </a:rPr>
              <a:t> проектов</a:t>
            </a:r>
          </a:p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505</a:t>
            </a:r>
            <a:r>
              <a:rPr lang="ru-RU" sz="1950" b="0" dirty="0">
                <a:solidFill>
                  <a:prstClr val="black"/>
                </a:solidFill>
              </a:rPr>
              <a:t> объектов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1950" dirty="0">
                <a:solidFill>
                  <a:schemeClr val="tx1"/>
                </a:solidFill>
              </a:rPr>
              <a:t>Стоимость проектов 22 млрд руб.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1950" dirty="0">
                <a:solidFill>
                  <a:schemeClr val="tx1"/>
                </a:solidFill>
              </a:rPr>
              <a:t>Займ 16 млрд руб.*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endParaRPr lang="ru-RU" sz="1950" dirty="0">
              <a:solidFill>
                <a:srgbClr val="FF0000"/>
              </a:solidFill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2586543" y="4482289"/>
            <a:ext cx="5247104" cy="2023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638"/>
              </a:lnSpc>
              <a:defRPr sz="3517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3</a:t>
            </a:r>
            <a:r>
              <a:rPr lang="ru-RU" sz="1950" b="0" dirty="0">
                <a:solidFill>
                  <a:prstClr val="black"/>
                </a:solidFill>
              </a:rPr>
              <a:t> субъекта РФ</a:t>
            </a:r>
          </a:p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7</a:t>
            </a:r>
            <a:r>
              <a:rPr lang="ru-RU" sz="1950" b="0" dirty="0">
                <a:solidFill>
                  <a:prstClr val="black"/>
                </a:solidFill>
              </a:rPr>
              <a:t> проектов</a:t>
            </a:r>
          </a:p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127</a:t>
            </a:r>
            <a:r>
              <a:rPr lang="ru-RU" sz="1950" b="0" dirty="0">
                <a:solidFill>
                  <a:prstClr val="black"/>
                </a:solidFill>
              </a:rPr>
              <a:t> объектов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1950" dirty="0">
                <a:solidFill>
                  <a:schemeClr val="tx1"/>
                </a:solidFill>
              </a:rPr>
              <a:t>Стоимость проектов 11,8 млрд руб. Участие Концедента 6,2 млрд руб.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616274" y="5408380"/>
            <a:ext cx="6270932" cy="2023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638"/>
              </a:lnSpc>
              <a:defRPr sz="3517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3</a:t>
            </a:r>
            <a:r>
              <a:rPr lang="ru-RU" sz="1950" b="0" dirty="0">
                <a:solidFill>
                  <a:prstClr val="black"/>
                </a:solidFill>
              </a:rPr>
              <a:t> субъекта РФ</a:t>
            </a:r>
          </a:p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4</a:t>
            </a:r>
            <a:r>
              <a:rPr lang="ru-RU" sz="1950" b="0" dirty="0">
                <a:solidFill>
                  <a:prstClr val="black"/>
                </a:solidFill>
              </a:rPr>
              <a:t> проекта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1950" dirty="0">
                <a:solidFill>
                  <a:schemeClr val="tx1"/>
                </a:solidFill>
              </a:rPr>
              <a:t>Стоимость проектов более 38 млрд руб. 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1950" dirty="0">
                <a:solidFill>
                  <a:schemeClr val="tx1"/>
                </a:solidFill>
              </a:rPr>
              <a:t>Займ на условиях Фабрики проектного финансирования</a:t>
            </a:r>
            <a:endParaRPr lang="ru-RU" sz="1950" dirty="0">
              <a:solidFill>
                <a:srgbClr val="FF0000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631050" y="7431478"/>
            <a:ext cx="6270930" cy="2023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3638"/>
              </a:lnSpc>
              <a:defRPr sz="3517" b="1" i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1</a:t>
            </a:r>
            <a:r>
              <a:rPr lang="ru-RU" sz="1950" b="0" dirty="0">
                <a:solidFill>
                  <a:prstClr val="black"/>
                </a:solidFill>
              </a:rPr>
              <a:t> субъект РФ</a:t>
            </a:r>
          </a:p>
          <a:p>
            <a:pPr marL="266561" indent="-257175">
              <a:lnSpc>
                <a:spcPct val="100000"/>
              </a:lnSpc>
              <a:spcBef>
                <a:spcPts val="1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950" dirty="0">
                <a:solidFill>
                  <a:prstClr val="black"/>
                </a:solidFill>
              </a:rPr>
              <a:t>1 </a:t>
            </a:r>
            <a:r>
              <a:rPr lang="ru-RU" sz="1950" b="0" dirty="0">
                <a:solidFill>
                  <a:prstClr val="black"/>
                </a:solidFill>
              </a:rPr>
              <a:t>проект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1950" dirty="0">
                <a:solidFill>
                  <a:schemeClr val="tx1"/>
                </a:solidFill>
              </a:rPr>
              <a:t>Стоимость проекта более 2 млрд руб. </a:t>
            </a:r>
          </a:p>
          <a:p>
            <a:pPr marL="9386">
              <a:lnSpc>
                <a:spcPct val="100000"/>
              </a:lnSpc>
              <a:spcBef>
                <a:spcPts val="117"/>
              </a:spcBef>
              <a:buClr>
                <a:srgbClr val="25358B"/>
              </a:buClr>
              <a:defRPr/>
            </a:pPr>
            <a:r>
              <a:rPr lang="ru-RU" sz="1950" dirty="0">
                <a:solidFill>
                  <a:schemeClr val="tx1"/>
                </a:solidFill>
              </a:rPr>
              <a:t>Займ на условиях ООО «СОПФ ДОМ.РФ»</a:t>
            </a:r>
            <a:endParaRPr lang="ru-RU" sz="195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209C9F-315B-7DDC-5C1B-91FE29E72D0A}"/>
              </a:ext>
            </a:extLst>
          </p:cNvPr>
          <p:cNvSpPr txBox="1"/>
          <p:nvPr/>
        </p:nvSpPr>
        <p:spPr>
          <a:xfrm>
            <a:off x="12482714" y="6384372"/>
            <a:ext cx="545475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80000"/>
              </a:lnSpc>
              <a:defRPr/>
            </a:pPr>
            <a:r>
              <a:rPr lang="ru-RU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участвуем.</a:t>
            </a:r>
          </a:p>
          <a:p>
            <a:pPr defTabSz="1371600">
              <a:lnSpc>
                <a:spcPct val="80000"/>
              </a:lnSpc>
              <a:defRPr/>
            </a:pPr>
            <a:r>
              <a:rPr lang="ru-RU" sz="19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Базовая позиция субъектов РФ о необходимости направления средств </a:t>
            </a:r>
            <a:r>
              <a:rPr lang="ru-RU" sz="19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</a:p>
          <a:p>
            <a:pPr defTabSz="1371600">
              <a:lnSpc>
                <a:spcPct val="80000"/>
              </a:lnSpc>
              <a:defRPr/>
            </a:pPr>
            <a:r>
              <a:rPr lang="ru-RU" sz="19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</a:t>
            </a:r>
            <a:r>
              <a:rPr lang="ru-RU" sz="19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в сфере ЖКХ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209C9F-315B-7DDC-5C1B-91FE29E72D0A}"/>
              </a:ext>
            </a:extLst>
          </p:cNvPr>
          <p:cNvSpPr txBox="1"/>
          <p:nvPr/>
        </p:nvSpPr>
        <p:spPr>
          <a:xfrm>
            <a:off x="12448401" y="7475117"/>
            <a:ext cx="535867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участвуем.</a:t>
            </a:r>
          </a:p>
          <a:p>
            <a:pPr>
              <a:lnSpc>
                <a:spcPct val="80000"/>
              </a:lnSpc>
              <a:defRPr/>
            </a:pPr>
            <a:r>
              <a:rPr lang="ru-RU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v.1 – отсутствие лимита у ППК «ФРТ»**</a:t>
            </a:r>
          </a:p>
          <a:p>
            <a:pPr>
              <a:lnSpc>
                <a:spcPct val="80000"/>
              </a:lnSpc>
              <a:defRPr/>
            </a:pPr>
            <a:r>
              <a:rPr lang="ru-RU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v.2 - в законодательстве РФ не предусмотрена возможность предоставления субсидий частным организациям***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090012" y="9410311"/>
            <a:ext cx="858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- постановление Правительства РФ от 08.12.2022 № 2253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***- постановление Правительства РФ от 30.12.2017 № 1710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6958" y="9926222"/>
            <a:ext cx="7617713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11249">
              <a:spcBef>
                <a:spcPts val="233"/>
              </a:spcBef>
              <a:spcAft>
                <a:spcPts val="233"/>
              </a:spcAft>
              <a:buClrTx/>
              <a:defRPr/>
            </a:pPr>
            <a:r>
              <a:rPr lang="ru-RU" sz="1395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 на слайде указаны в ценах года реализации мероприятий (с НДС)</a:t>
            </a:r>
          </a:p>
        </p:txBody>
      </p:sp>
      <p:sp>
        <p:nvSpPr>
          <p:cNvPr id="32" name="Google Shape;74;p15"/>
          <p:cNvSpPr txBox="1">
            <a:spLocks noGrp="1"/>
          </p:cNvSpPr>
          <p:nvPr>
            <p:ph type="title"/>
          </p:nvPr>
        </p:nvSpPr>
        <p:spPr>
          <a:xfrm>
            <a:off x="3777632" y="45703"/>
            <a:ext cx="10666617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lvl="0"/>
            <a:r>
              <a:rPr lang="ru-RU" dirty="0"/>
              <a:t>ИНФРАСТРУКТУРНОЕ МЕНЮ. ТЕПЛОСНАБЖЕНИЕ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52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762017" y="895"/>
            <a:ext cx="11414483" cy="169698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lvl="0"/>
            <a:r>
              <a:rPr lang="ru-RU" dirty="0"/>
              <a:t>ФАКТОРЫ, СНИЖАЮЩИЕ ИНВЕСТИЦИОННУЮ АКТИВНОСТЬ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5807" y="1967623"/>
            <a:ext cx="5211720" cy="1080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Кратный рост цен на материалы и работы</a:t>
            </a:r>
            <a:endParaRPr lang="ru-R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6" y="2114463"/>
            <a:ext cx="975033" cy="953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8" y="1854142"/>
            <a:ext cx="750578" cy="1391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98" y="8762734"/>
            <a:ext cx="805976" cy="80597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93398" y="4354935"/>
            <a:ext cx="866013" cy="497501"/>
            <a:chOff x="8955694" y="8148420"/>
            <a:chExt cx="577342" cy="331667"/>
          </a:xfrm>
          <a:solidFill>
            <a:srgbClr val="FF4A00"/>
          </a:solidFill>
        </p:grpSpPr>
        <p:sp>
          <p:nvSpPr>
            <p:cNvPr id="9" name="object 55"/>
            <p:cNvSpPr/>
            <p:nvPr/>
          </p:nvSpPr>
          <p:spPr>
            <a:xfrm>
              <a:off x="8979011" y="8456062"/>
              <a:ext cx="554025" cy="24025"/>
            </a:xfrm>
            <a:custGeom>
              <a:avLst/>
              <a:gdLst/>
              <a:ahLst/>
              <a:cxnLst/>
              <a:rect l="l" t="t" r="r" b="b"/>
              <a:pathLst>
                <a:path w="554025" h="24025">
                  <a:moveTo>
                    <a:pt x="12015" y="24025"/>
                  </a:moveTo>
                  <a:lnTo>
                    <a:pt x="548648" y="24025"/>
                  </a:lnTo>
                  <a:lnTo>
                    <a:pt x="554025" y="18648"/>
                  </a:lnTo>
                  <a:lnTo>
                    <a:pt x="554025" y="5376"/>
                  </a:lnTo>
                  <a:lnTo>
                    <a:pt x="54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18648"/>
                  </a:lnTo>
                  <a:lnTo>
                    <a:pt x="5376" y="24025"/>
                  </a:lnTo>
                  <a:lnTo>
                    <a:pt x="12015" y="240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bject 56"/>
            <p:cNvSpPr/>
            <p:nvPr/>
          </p:nvSpPr>
          <p:spPr>
            <a:xfrm>
              <a:off x="9463704" y="8234739"/>
              <a:ext cx="24025" cy="245348"/>
            </a:xfrm>
            <a:custGeom>
              <a:avLst/>
              <a:gdLst/>
              <a:ahLst/>
              <a:cxnLst/>
              <a:rect l="l" t="t" r="r" b="b"/>
              <a:pathLst>
                <a:path w="24025" h="245348">
                  <a:moveTo>
                    <a:pt x="12010" y="245348"/>
                  </a:moveTo>
                  <a:lnTo>
                    <a:pt x="18648" y="245348"/>
                  </a:lnTo>
                  <a:lnTo>
                    <a:pt x="24025" y="239971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239971"/>
                  </a:lnTo>
                  <a:lnTo>
                    <a:pt x="5376" y="245348"/>
                  </a:lnTo>
                  <a:lnTo>
                    <a:pt x="12010" y="2453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object 57"/>
            <p:cNvSpPr/>
            <p:nvPr/>
          </p:nvSpPr>
          <p:spPr>
            <a:xfrm>
              <a:off x="9376417" y="8313506"/>
              <a:ext cx="26219" cy="166581"/>
            </a:xfrm>
            <a:custGeom>
              <a:avLst/>
              <a:gdLst/>
              <a:ahLst/>
              <a:cxnLst/>
              <a:rect l="l" t="t" r="r" b="b"/>
              <a:pathLst>
                <a:path w="26219" h="166581">
                  <a:moveTo>
                    <a:pt x="12109" y="166581"/>
                  </a:moveTo>
                  <a:lnTo>
                    <a:pt x="18664" y="166581"/>
                  </a:lnTo>
                  <a:lnTo>
                    <a:pt x="24025" y="161314"/>
                  </a:lnTo>
                  <a:lnTo>
                    <a:pt x="24119" y="154738"/>
                  </a:lnTo>
                  <a:lnTo>
                    <a:pt x="26124" y="12256"/>
                  </a:lnTo>
                  <a:lnTo>
                    <a:pt x="26219" y="5622"/>
                  </a:lnTo>
                  <a:lnTo>
                    <a:pt x="20915" y="167"/>
                  </a:lnTo>
                  <a:lnTo>
                    <a:pt x="14282" y="73"/>
                  </a:lnTo>
                  <a:lnTo>
                    <a:pt x="7617" y="0"/>
                  </a:lnTo>
                  <a:lnTo>
                    <a:pt x="2193" y="5282"/>
                  </a:lnTo>
                  <a:lnTo>
                    <a:pt x="2099" y="11915"/>
                  </a:lnTo>
                  <a:lnTo>
                    <a:pt x="94" y="154398"/>
                  </a:lnTo>
                  <a:lnTo>
                    <a:pt x="0" y="161031"/>
                  </a:lnTo>
                  <a:lnTo>
                    <a:pt x="5303" y="166487"/>
                  </a:lnTo>
                  <a:lnTo>
                    <a:pt x="11936" y="166581"/>
                  </a:lnTo>
                  <a:lnTo>
                    <a:pt x="12109" y="16658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bject 58"/>
            <p:cNvSpPr/>
            <p:nvPr/>
          </p:nvSpPr>
          <p:spPr>
            <a:xfrm>
              <a:off x="9278850" y="8286224"/>
              <a:ext cx="24025" cy="193863"/>
            </a:xfrm>
            <a:custGeom>
              <a:avLst/>
              <a:gdLst/>
              <a:ahLst/>
              <a:cxnLst/>
              <a:rect l="l" t="t" r="r" b="b"/>
              <a:pathLst>
                <a:path w="24025" h="193863">
                  <a:moveTo>
                    <a:pt x="12010" y="193863"/>
                  </a:moveTo>
                  <a:lnTo>
                    <a:pt x="18648" y="193863"/>
                  </a:lnTo>
                  <a:lnTo>
                    <a:pt x="24025" y="188486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188486"/>
                  </a:lnTo>
                  <a:lnTo>
                    <a:pt x="5376" y="193863"/>
                  </a:lnTo>
                  <a:lnTo>
                    <a:pt x="12010" y="19386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bject 59"/>
            <p:cNvSpPr/>
            <p:nvPr/>
          </p:nvSpPr>
          <p:spPr>
            <a:xfrm>
              <a:off x="9212597" y="8352468"/>
              <a:ext cx="24025" cy="127619"/>
            </a:xfrm>
            <a:custGeom>
              <a:avLst/>
              <a:gdLst/>
              <a:ahLst/>
              <a:cxnLst/>
              <a:rect l="l" t="t" r="r" b="b"/>
              <a:pathLst>
                <a:path w="24025" h="127619">
                  <a:moveTo>
                    <a:pt x="12015" y="127619"/>
                  </a:moveTo>
                  <a:lnTo>
                    <a:pt x="18648" y="127619"/>
                  </a:lnTo>
                  <a:lnTo>
                    <a:pt x="24025" y="122242"/>
                  </a:lnTo>
                  <a:lnTo>
                    <a:pt x="24025" y="5376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76"/>
                  </a:lnTo>
                  <a:lnTo>
                    <a:pt x="0" y="122242"/>
                  </a:lnTo>
                  <a:lnTo>
                    <a:pt x="5376" y="127619"/>
                  </a:lnTo>
                  <a:lnTo>
                    <a:pt x="12015" y="12761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bject 60"/>
            <p:cNvSpPr/>
            <p:nvPr/>
          </p:nvSpPr>
          <p:spPr>
            <a:xfrm>
              <a:off x="9114938" y="8354573"/>
              <a:ext cx="24025" cy="125514"/>
            </a:xfrm>
            <a:custGeom>
              <a:avLst/>
              <a:gdLst/>
              <a:ahLst/>
              <a:cxnLst/>
              <a:rect l="l" t="t" r="r" b="b"/>
              <a:pathLst>
                <a:path w="24025" h="125514">
                  <a:moveTo>
                    <a:pt x="12010" y="125514"/>
                  </a:moveTo>
                  <a:lnTo>
                    <a:pt x="18648" y="125514"/>
                  </a:lnTo>
                  <a:lnTo>
                    <a:pt x="24025" y="120137"/>
                  </a:lnTo>
                  <a:lnTo>
                    <a:pt x="24025" y="5382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82"/>
                  </a:lnTo>
                  <a:lnTo>
                    <a:pt x="0" y="120137"/>
                  </a:lnTo>
                  <a:lnTo>
                    <a:pt x="5376" y="125514"/>
                  </a:lnTo>
                  <a:lnTo>
                    <a:pt x="12010" y="12551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bject 61"/>
            <p:cNvSpPr/>
            <p:nvPr/>
          </p:nvSpPr>
          <p:spPr>
            <a:xfrm>
              <a:off x="9048685" y="8411320"/>
              <a:ext cx="24025" cy="68767"/>
            </a:xfrm>
            <a:custGeom>
              <a:avLst/>
              <a:gdLst/>
              <a:ahLst/>
              <a:cxnLst/>
              <a:rect l="l" t="t" r="r" b="b"/>
              <a:pathLst>
                <a:path w="24025" h="68767">
                  <a:moveTo>
                    <a:pt x="12015" y="68767"/>
                  </a:moveTo>
                  <a:lnTo>
                    <a:pt x="18648" y="68767"/>
                  </a:lnTo>
                  <a:lnTo>
                    <a:pt x="24025" y="63390"/>
                  </a:lnTo>
                  <a:lnTo>
                    <a:pt x="24025" y="5382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82"/>
                  </a:lnTo>
                  <a:lnTo>
                    <a:pt x="0" y="63390"/>
                  </a:lnTo>
                  <a:lnTo>
                    <a:pt x="5376" y="68767"/>
                  </a:lnTo>
                  <a:lnTo>
                    <a:pt x="12015" y="687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bject 62"/>
            <p:cNvSpPr/>
            <p:nvPr/>
          </p:nvSpPr>
          <p:spPr>
            <a:xfrm>
              <a:off x="8982439" y="8428754"/>
              <a:ext cx="24025" cy="51333"/>
            </a:xfrm>
            <a:custGeom>
              <a:avLst/>
              <a:gdLst/>
              <a:ahLst/>
              <a:cxnLst/>
              <a:rect l="l" t="t" r="r" b="b"/>
              <a:pathLst>
                <a:path w="24025" h="51333">
                  <a:moveTo>
                    <a:pt x="12010" y="51333"/>
                  </a:moveTo>
                  <a:lnTo>
                    <a:pt x="18648" y="51333"/>
                  </a:lnTo>
                  <a:lnTo>
                    <a:pt x="24025" y="45956"/>
                  </a:lnTo>
                  <a:lnTo>
                    <a:pt x="24025" y="5382"/>
                  </a:lnTo>
                  <a:lnTo>
                    <a:pt x="18648" y="0"/>
                  </a:lnTo>
                  <a:lnTo>
                    <a:pt x="5376" y="0"/>
                  </a:lnTo>
                  <a:lnTo>
                    <a:pt x="0" y="5382"/>
                  </a:lnTo>
                  <a:lnTo>
                    <a:pt x="0" y="45956"/>
                  </a:lnTo>
                  <a:lnTo>
                    <a:pt x="5376" y="51333"/>
                  </a:lnTo>
                  <a:lnTo>
                    <a:pt x="12010" y="5133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object 63"/>
            <p:cNvSpPr/>
            <p:nvPr/>
          </p:nvSpPr>
          <p:spPr>
            <a:xfrm>
              <a:off x="8955694" y="8148420"/>
              <a:ext cx="210810" cy="302456"/>
            </a:xfrm>
            <a:custGeom>
              <a:avLst/>
              <a:gdLst/>
              <a:ahLst/>
              <a:cxnLst/>
              <a:rect l="l" t="t" r="r" b="b"/>
              <a:pathLst>
                <a:path w="210810" h="302456">
                  <a:moveTo>
                    <a:pt x="166895" y="0"/>
                  </a:moveTo>
                  <a:lnTo>
                    <a:pt x="159288" y="0"/>
                  </a:lnTo>
                  <a:lnTo>
                    <a:pt x="154597" y="4690"/>
                  </a:lnTo>
                  <a:lnTo>
                    <a:pt x="30177" y="163094"/>
                  </a:lnTo>
                  <a:lnTo>
                    <a:pt x="163089" y="30177"/>
                  </a:lnTo>
                  <a:lnTo>
                    <a:pt x="210810" y="77898"/>
                  </a:lnTo>
                  <a:lnTo>
                    <a:pt x="171586" y="4690"/>
                  </a:lnTo>
                  <a:lnTo>
                    <a:pt x="166895" y="0"/>
                  </a:lnTo>
                  <a:close/>
                </a:path>
                <a:path w="210810" h="302456">
                  <a:moveTo>
                    <a:pt x="323241" y="-51521"/>
                  </a:moveTo>
                  <a:lnTo>
                    <a:pt x="219307" y="52417"/>
                  </a:lnTo>
                  <a:lnTo>
                    <a:pt x="171586" y="4690"/>
                  </a:lnTo>
                  <a:lnTo>
                    <a:pt x="210810" y="77898"/>
                  </a:lnTo>
                  <a:lnTo>
                    <a:pt x="213066" y="80149"/>
                  </a:lnTo>
                  <a:lnTo>
                    <a:pt x="216119" y="81416"/>
                  </a:lnTo>
                  <a:lnTo>
                    <a:pt x="222495" y="81416"/>
                  </a:lnTo>
                  <a:lnTo>
                    <a:pt x="225548" y="80149"/>
                  </a:lnTo>
                  <a:lnTo>
                    <a:pt x="227799" y="77898"/>
                  </a:lnTo>
                  <a:lnTo>
                    <a:pt x="331733" y="-26041"/>
                  </a:lnTo>
                  <a:lnTo>
                    <a:pt x="379454" y="21679"/>
                  </a:lnTo>
                  <a:lnTo>
                    <a:pt x="384150" y="26376"/>
                  </a:lnTo>
                  <a:lnTo>
                    <a:pt x="391752" y="26376"/>
                  </a:lnTo>
                  <a:lnTo>
                    <a:pt x="396443" y="21679"/>
                  </a:lnTo>
                  <a:lnTo>
                    <a:pt x="452661" y="-34532"/>
                  </a:lnTo>
                  <a:lnTo>
                    <a:pt x="457352" y="-39223"/>
                  </a:lnTo>
                  <a:lnTo>
                    <a:pt x="457352" y="-46831"/>
                  </a:lnTo>
                  <a:lnTo>
                    <a:pt x="452661" y="-51521"/>
                  </a:lnTo>
                  <a:lnTo>
                    <a:pt x="429976" y="-74207"/>
                  </a:lnTo>
                  <a:lnTo>
                    <a:pt x="567841" y="-110494"/>
                  </a:lnTo>
                  <a:lnTo>
                    <a:pt x="531559" y="27376"/>
                  </a:lnTo>
                  <a:lnTo>
                    <a:pt x="508874" y="4690"/>
                  </a:lnTo>
                  <a:lnTo>
                    <a:pt x="506623" y="2439"/>
                  </a:lnTo>
                  <a:lnTo>
                    <a:pt x="503565" y="1172"/>
                  </a:lnTo>
                  <a:lnTo>
                    <a:pt x="497194" y="1172"/>
                  </a:lnTo>
                  <a:lnTo>
                    <a:pt x="494136" y="2439"/>
                  </a:lnTo>
                  <a:lnTo>
                    <a:pt x="491885" y="4690"/>
                  </a:lnTo>
                  <a:lnTo>
                    <a:pt x="387951" y="108630"/>
                  </a:lnTo>
                  <a:lnTo>
                    <a:pt x="340230" y="60909"/>
                  </a:lnTo>
                  <a:lnTo>
                    <a:pt x="335539" y="56218"/>
                  </a:lnTo>
                  <a:lnTo>
                    <a:pt x="327932" y="56218"/>
                  </a:lnTo>
                  <a:lnTo>
                    <a:pt x="323241" y="60909"/>
                  </a:lnTo>
                  <a:lnTo>
                    <a:pt x="219307" y="164837"/>
                  </a:lnTo>
                  <a:lnTo>
                    <a:pt x="171586" y="117122"/>
                  </a:lnTo>
                  <a:lnTo>
                    <a:pt x="169335" y="114865"/>
                  </a:lnTo>
                  <a:lnTo>
                    <a:pt x="166277" y="113603"/>
                  </a:lnTo>
                  <a:lnTo>
                    <a:pt x="159906" y="113603"/>
                  </a:lnTo>
                  <a:lnTo>
                    <a:pt x="156848" y="114865"/>
                  </a:lnTo>
                  <a:lnTo>
                    <a:pt x="154597" y="117122"/>
                  </a:lnTo>
                  <a:lnTo>
                    <a:pt x="69401" y="202318"/>
                  </a:lnTo>
                  <a:lnTo>
                    <a:pt x="30177" y="163094"/>
                  </a:lnTo>
                  <a:lnTo>
                    <a:pt x="154597" y="4690"/>
                  </a:lnTo>
                  <a:lnTo>
                    <a:pt x="4690" y="154597"/>
                  </a:lnTo>
                  <a:lnTo>
                    <a:pt x="0" y="159293"/>
                  </a:lnTo>
                  <a:lnTo>
                    <a:pt x="0" y="166895"/>
                  </a:lnTo>
                  <a:lnTo>
                    <a:pt x="4690" y="171586"/>
                  </a:lnTo>
                  <a:lnTo>
                    <a:pt x="60903" y="227804"/>
                  </a:lnTo>
                  <a:lnTo>
                    <a:pt x="63160" y="230055"/>
                  </a:lnTo>
                  <a:lnTo>
                    <a:pt x="66217" y="231317"/>
                  </a:lnTo>
                  <a:lnTo>
                    <a:pt x="72584" y="231317"/>
                  </a:lnTo>
                  <a:lnTo>
                    <a:pt x="75641" y="230055"/>
                  </a:lnTo>
                  <a:lnTo>
                    <a:pt x="77892" y="227804"/>
                  </a:lnTo>
                  <a:lnTo>
                    <a:pt x="163089" y="142608"/>
                  </a:lnTo>
                  <a:lnTo>
                    <a:pt x="210810" y="190324"/>
                  </a:lnTo>
                  <a:lnTo>
                    <a:pt x="213061" y="192580"/>
                  </a:lnTo>
                  <a:lnTo>
                    <a:pt x="216119" y="193842"/>
                  </a:lnTo>
                  <a:lnTo>
                    <a:pt x="222490" y="193842"/>
                  </a:lnTo>
                  <a:lnTo>
                    <a:pt x="225548" y="192580"/>
                  </a:lnTo>
                  <a:lnTo>
                    <a:pt x="227799" y="190324"/>
                  </a:lnTo>
                  <a:lnTo>
                    <a:pt x="331733" y="86395"/>
                  </a:lnTo>
                  <a:lnTo>
                    <a:pt x="379454" y="134111"/>
                  </a:lnTo>
                  <a:lnTo>
                    <a:pt x="384150" y="138807"/>
                  </a:lnTo>
                  <a:lnTo>
                    <a:pt x="391752" y="138807"/>
                  </a:lnTo>
                  <a:lnTo>
                    <a:pt x="396443" y="134111"/>
                  </a:lnTo>
                  <a:lnTo>
                    <a:pt x="500382" y="30177"/>
                  </a:lnTo>
                  <a:lnTo>
                    <a:pt x="529360" y="59160"/>
                  </a:lnTo>
                  <a:lnTo>
                    <a:pt x="532402" y="62202"/>
                  </a:lnTo>
                  <a:lnTo>
                    <a:pt x="536842" y="63385"/>
                  </a:lnTo>
                  <a:lnTo>
                    <a:pt x="540994" y="62259"/>
                  </a:lnTo>
                  <a:lnTo>
                    <a:pt x="545145" y="61139"/>
                  </a:lnTo>
                  <a:lnTo>
                    <a:pt x="548381" y="57877"/>
                  </a:lnTo>
                  <a:lnTo>
                    <a:pt x="549475" y="53726"/>
                  </a:lnTo>
                  <a:lnTo>
                    <a:pt x="596322" y="-124289"/>
                  </a:lnTo>
                  <a:lnTo>
                    <a:pt x="597405" y="-128420"/>
                  </a:lnTo>
                  <a:lnTo>
                    <a:pt x="596217" y="-132823"/>
                  </a:lnTo>
                  <a:lnTo>
                    <a:pt x="593196" y="-135844"/>
                  </a:lnTo>
                  <a:lnTo>
                    <a:pt x="590913" y="-138126"/>
                  </a:lnTo>
                  <a:lnTo>
                    <a:pt x="587845" y="-139362"/>
                  </a:lnTo>
                  <a:lnTo>
                    <a:pt x="583683" y="-139362"/>
                  </a:lnTo>
                  <a:lnTo>
                    <a:pt x="581647" y="-138964"/>
                  </a:lnTo>
                  <a:lnTo>
                    <a:pt x="403631" y="-92122"/>
                  </a:lnTo>
                  <a:lnTo>
                    <a:pt x="399469" y="-91028"/>
                  </a:lnTo>
                  <a:lnTo>
                    <a:pt x="396213" y="-87793"/>
                  </a:lnTo>
                  <a:lnTo>
                    <a:pt x="395092" y="-83641"/>
                  </a:lnTo>
                  <a:lnTo>
                    <a:pt x="393972" y="-79489"/>
                  </a:lnTo>
                  <a:lnTo>
                    <a:pt x="395150" y="-75050"/>
                  </a:lnTo>
                  <a:lnTo>
                    <a:pt x="398197" y="-72008"/>
                  </a:lnTo>
                  <a:lnTo>
                    <a:pt x="427175" y="-43030"/>
                  </a:lnTo>
                  <a:lnTo>
                    <a:pt x="387951" y="-3800"/>
                  </a:lnTo>
                  <a:lnTo>
                    <a:pt x="340230" y="-51521"/>
                  </a:lnTo>
                  <a:lnTo>
                    <a:pt x="335539" y="-56212"/>
                  </a:lnTo>
                  <a:lnTo>
                    <a:pt x="327932" y="-56212"/>
                  </a:lnTo>
                  <a:lnTo>
                    <a:pt x="323241" y="-5152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58" y="5783974"/>
            <a:ext cx="1069617" cy="106034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906229" y="3829785"/>
            <a:ext cx="5181299" cy="130925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Существенный рост операционных затрат</a:t>
            </a:r>
            <a:endParaRPr lang="ru-R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8" y="3747531"/>
            <a:ext cx="750578" cy="139151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876210" y="8428374"/>
            <a:ext cx="5181299" cy="130925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стоимости обслуживания заёмного капитала </a:t>
            </a:r>
            <a:endParaRPr lang="ru-RU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8" y="8346120"/>
            <a:ext cx="750578" cy="139151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875808" y="5701719"/>
            <a:ext cx="5181701" cy="130925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Ограничение платы граждан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8" y="5660592"/>
            <a:ext cx="750578" cy="1391511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9521323" y="1967623"/>
            <a:ext cx="7873253" cy="1080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металлосодержащей продукции выросла с 2020 по 2025 гг. 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162%*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22131" y="3220285"/>
            <a:ext cx="7872447" cy="237486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период 2020-2025 гг. рост основных дефляторов составил*:</a:t>
            </a:r>
          </a:p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Индекс потребительских цен   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+52%</a:t>
            </a:r>
          </a:p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Индекс цен производителей    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+55%</a:t>
            </a:r>
          </a:p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Темп роста заработной платы 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+96%</a:t>
            </a:r>
          </a:p>
          <a:p>
            <a:pPr marL="31413" marR="12566">
              <a:spcBef>
                <a:spcPts val="248"/>
              </a:spcBef>
            </a:pPr>
            <a:r>
              <a:rPr lang="ru-RU" sz="2100" b="1" dirty="0">
                <a:solidFill>
                  <a:srgbClr val="F457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оптовых цен на газ         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+58%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522128" y="8468262"/>
            <a:ext cx="7872447" cy="130925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Среднегодовая ключевая ставка в 2025 году составила 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19,2%</a:t>
            </a:r>
            <a:endParaRPr lang="ru-RU" sz="2100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21325" y="5701719"/>
            <a:ext cx="7873251" cy="130925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Совокупный платеж граждан за </a:t>
            </a:r>
          </a:p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коммунальные услуги (ИПГ) за период</a:t>
            </a:r>
          </a:p>
          <a:p>
            <a:pPr marL="31413" marR="12566">
              <a:spcBef>
                <a:spcPts val="248"/>
              </a:spcBef>
            </a:pPr>
            <a:r>
              <a:rPr lang="ru-R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2020-2025 гг. увеличился на </a:t>
            </a:r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45%*</a:t>
            </a:r>
            <a:endParaRPr lang="ru-RU" sz="2100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6815" y="9845540"/>
            <a:ext cx="7617713" cy="307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11249">
              <a:spcBef>
                <a:spcPts val="233"/>
              </a:spcBef>
              <a:spcAft>
                <a:spcPts val="233"/>
              </a:spcAft>
              <a:buClrTx/>
              <a:defRPr/>
            </a:pPr>
            <a:r>
              <a:rPr lang="ru-RU" sz="1395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По данным Минэкономразвития России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0653" y="8143877"/>
            <a:ext cx="1722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ая прямоугольная выноска 30"/>
          <p:cNvSpPr/>
          <p:nvPr/>
        </p:nvSpPr>
        <p:spPr>
          <a:xfrm>
            <a:off x="6197538" y="7117550"/>
            <a:ext cx="11197038" cy="911213"/>
          </a:xfrm>
          <a:prstGeom prst="wedgeRoundRectCallout">
            <a:avLst>
              <a:gd name="adj1" fmla="val 19717"/>
              <a:gd name="adj2" fmla="val -6791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Входящие издержки растут быстрее цены/тарифа</a:t>
            </a:r>
          </a:p>
        </p:txBody>
      </p:sp>
    </p:spTree>
    <p:extLst>
      <p:ext uri="{BB962C8B-B14F-4D97-AF65-F5344CB8AC3E}">
        <p14:creationId xmlns:p14="http://schemas.microsoft.com/office/powerpoint/2010/main" val="121922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006885" y="31972"/>
            <a:ext cx="10699715" cy="2064451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lvl="0"/>
            <a:r>
              <a:rPr lang="ru-RU" dirty="0"/>
              <a:t>ФОРМАТЫ СОТРУДНИЧЕСТВА  </a:t>
            </a:r>
            <a:r>
              <a:rPr lang="ru-RU" dirty="0" smtClean="0"/>
              <a:t>С </a:t>
            </a:r>
            <a:r>
              <a:rPr lang="ru-RU" dirty="0" smtClean="0"/>
              <a:t>ГОСУДАРСТВОМ. </a:t>
            </a:r>
            <a:r>
              <a:rPr lang="ru-RU" dirty="0"/>
              <a:t>СОВЕРШЕНСТВОВАНИЕ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188" y="2468880"/>
            <a:ext cx="11976296" cy="7640320"/>
          </a:xfrm>
          <a:prstGeom prst="rect">
            <a:avLst/>
          </a:prstGeom>
          <a:solidFill>
            <a:srgbClr val="AFB5B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8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6483" y="2667000"/>
            <a:ext cx="16959533" cy="7320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63500" dir="294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8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78975" y="2904496"/>
            <a:ext cx="15623253" cy="676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55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новые или продлить существующие программы предоставления льготных займов </a:t>
            </a:r>
            <a:r>
              <a:rPr lang="ru-RU" sz="2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юридическим лицам на модернизацию объектов инфраструктуры (в том числе путем разработки ППК «ФРТ» и Минстроем России «Программы реинвестирования заемных средств ФНБ»)</a:t>
            </a:r>
          </a:p>
          <a:p>
            <a:pPr lvl="0" algn="just"/>
            <a:endParaRPr lang="ru-RU" sz="2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55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Предусмотреть возможность предоставления субсидий частным организациям </a:t>
            </a:r>
            <a:r>
              <a:rPr lang="ru-RU" sz="2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реализацию мероприятий по МКИ (подготовлены изменения в приложение № 27 ПП РФ от 30.12.2017 № 1710)</a:t>
            </a:r>
          </a:p>
          <a:p>
            <a:pPr algn="just">
              <a:buClr>
                <a:srgbClr val="25358B"/>
              </a:buClr>
              <a:buSzPct val="120000"/>
              <a:tabLst>
                <a:tab pos="12784932" algn="l"/>
              </a:tabLst>
            </a:pPr>
            <a:endParaRPr lang="ru-RU" sz="2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25358B"/>
              </a:buClr>
              <a:buSzPct val="120000"/>
              <a:tabLst>
                <a:tab pos="12784932" algn="l"/>
              </a:tabLst>
            </a:pPr>
            <a:r>
              <a:rPr lang="ru-RU" sz="2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от </a:t>
            </a:r>
            <a:r>
              <a:rPr lang="ru-RU" sz="255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«схем теплоснабжения по возможностям к схемам по потребностям»</a:t>
            </a:r>
            <a:r>
              <a:rPr lang="ru-RU" sz="2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схемы должны определять приоритет мероприятий для МКИ и обеспечивать комплексный подход</a:t>
            </a:r>
            <a:endParaRPr lang="en-US" sz="2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25358B"/>
              </a:buClr>
              <a:buSzPct val="120000"/>
            </a:pPr>
            <a:endParaRPr lang="en-US" sz="2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25358B"/>
              </a:buClr>
              <a:buSzPct val="120000"/>
            </a:pPr>
            <a:r>
              <a:rPr lang="ru-RU" sz="255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Утверждать предельные индексы платы граждан </a:t>
            </a:r>
            <a:r>
              <a:rPr lang="ru-RU" sz="2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предложению высших должностных лиц субъектов РФ с учетом потребности региона в инвестициях и операционных затратах</a:t>
            </a:r>
          </a:p>
          <a:p>
            <a:pPr algn="just">
              <a:buClr>
                <a:srgbClr val="25358B"/>
              </a:buClr>
              <a:buSzPct val="120000"/>
            </a:pPr>
            <a:endParaRPr lang="ru-RU" sz="2550" b="1" dirty="0">
              <a:solidFill>
                <a:srgbClr val="ED7D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25358B"/>
              </a:buClr>
              <a:buSzPct val="120000"/>
            </a:pPr>
            <a:r>
              <a:rPr lang="ru-RU" sz="255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Продолжить развитие механизмов концессий и ценовых зон </a:t>
            </a:r>
            <a:r>
              <a:rPr lang="ru-RU" sz="2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исключить согласование изменений концессий, заключенных с единой теплоснабжающей организацией в ценовых зонах, с антимонопольным органом за исключением изменения финансового участия концедента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1243" y="3127040"/>
            <a:ext cx="702000" cy="70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39239" y="4714509"/>
            <a:ext cx="702000" cy="70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71243" y="6156545"/>
            <a:ext cx="702000" cy="70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1071243" y="7304226"/>
            <a:ext cx="702000" cy="70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9" name="Овал 18"/>
          <p:cNvSpPr/>
          <p:nvPr/>
        </p:nvSpPr>
        <p:spPr>
          <a:xfrm>
            <a:off x="1071243" y="8592255"/>
            <a:ext cx="702000" cy="70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6171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728350" y="4301700"/>
            <a:ext cx="1083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r>
              <a:rPr lang="ru-RU" dirty="0" smtClean="0"/>
              <a:t>!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2484C6"/>
      </a:dk2>
      <a:lt2>
        <a:srgbClr val="F0F9FE"/>
      </a:lt2>
      <a:accent1>
        <a:srgbClr val="88ACC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927</Words>
  <Application>Microsoft Office PowerPoint</Application>
  <PresentationFormat>Произвольный</PresentationFormat>
  <Paragraphs>139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Montserrat Medium</vt:lpstr>
      <vt:lpstr>Tahoma</vt:lpstr>
      <vt:lpstr>Wingdings</vt:lpstr>
      <vt:lpstr>Simple Light</vt:lpstr>
      <vt:lpstr>Модернизация коммунальной инфраструктуры с привлечением внебюджетных источников. Опыт ПАО «Т Плюс»</vt:lpstr>
      <vt:lpstr>ПАО «Т ПЛЮС» СЕГОДНЯ</vt:lpstr>
      <vt:lpstr>ДОСТИЖЕНИЕ НАЦИОНАЛЬНЫХ ЦЕЛЕЙ</vt:lpstr>
      <vt:lpstr>ФОРМАТЫ СОТРУДНИЧЕСТВА ГОСУДАРСТВА И КОМПАНИИ В РЕГИОНАХ</vt:lpstr>
      <vt:lpstr>ИНФРАСТРУКТУРНОЕ МЕНЮ. ТЕПЛОСНАБЖЕНИЕ</vt:lpstr>
      <vt:lpstr>ФАКТОРЫ, СНИЖАЮЩИЕ ИНВЕСТИЦИОННУЮ АКТИВНОСТЬ</vt:lpstr>
      <vt:lpstr>ФОРМАТЫ СОТРУДНИЧЕСТВА  С ГОСУДАРСТВОМ. СОВЕРШЕНСТВОВАНИЕ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Куреньгин Иван Владимирович</dc:creator>
  <cp:lastModifiedBy>Куреньгин Иван Владимирович</cp:lastModifiedBy>
  <cp:revision>11</cp:revision>
  <dcterms:modified xsi:type="dcterms:W3CDTF">2026-04-24T12:30:56Z</dcterms:modified>
</cp:coreProperties>
</file>