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720" r:id="rId1"/>
  </p:sldMasterIdLst>
  <p:notesMasterIdLst>
    <p:notesMasterId r:id="rId12"/>
  </p:notesMasterIdLst>
  <p:sldIdLst>
    <p:sldId id="257" r:id="rId2"/>
    <p:sldId id="998" r:id="rId3"/>
    <p:sldId id="1000" r:id="rId4"/>
    <p:sldId id="1003" r:id="rId5"/>
    <p:sldId id="1004" r:id="rId6"/>
    <p:sldId id="1002" r:id="rId7"/>
    <p:sldId id="1005" r:id="rId8"/>
    <p:sldId id="1006" r:id="rId9"/>
    <p:sldId id="1008" r:id="rId10"/>
    <p:sldId id="258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232" userDrawn="1">
          <p15:clr>
            <a:srgbClr val="A4A3A4"/>
          </p15:clr>
        </p15:guide>
        <p15:guide id="3" pos="340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6" orient="horz" pos="1512" userDrawn="1">
          <p15:clr>
            <a:srgbClr val="A4A3A4"/>
          </p15:clr>
        </p15:guide>
        <p15:guide id="9" orient="horz" pos="53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етисова Татьяна Игоревна" initials="ФТИ" lastIdx="1" clrIdx="0">
    <p:extLst>
      <p:ext uri="{19B8F6BF-5375-455C-9EA6-DF929625EA0E}">
        <p15:presenceInfo xmlns:p15="http://schemas.microsoft.com/office/powerpoint/2012/main" userId="S-1-5-21-3865956166-613151066-1783144833-83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427"/>
    <a:srgbClr val="7941DF"/>
    <a:srgbClr val="4399AC"/>
    <a:srgbClr val="0088D6"/>
    <a:srgbClr val="FF6224"/>
    <a:srgbClr val="656FA9"/>
    <a:srgbClr val="2B3888"/>
    <a:srgbClr val="FF6100"/>
    <a:srgbClr val="6F9B2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80702" autoAdjust="0"/>
  </p:normalViewPr>
  <p:slideViewPr>
    <p:cSldViewPr>
      <p:cViewPr varScale="1">
        <p:scale>
          <a:sx n="66" d="100"/>
          <a:sy n="66" d="100"/>
        </p:scale>
        <p:origin x="90" y="360"/>
      </p:cViewPr>
      <p:guideLst>
        <p:guide pos="11232"/>
        <p:guide pos="3408"/>
        <p:guide pos="288"/>
        <p:guide orient="horz" pos="1512"/>
        <p:guide orient="horz" pos="5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z-dom.ru\DEM\DEMProfiles02\ss.sohranov\Downloads\&#1076;&#1080;&#1072;&#1075;&#1088;&#1072;&#1084;&#1084;&#1099;1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400" b="0" i="0" u="none" strike="noStrike" kern="1200" spc="0" baseline="0">
                <a:solidFill>
                  <a:srgbClr val="2B3888"/>
                </a:solidFill>
                <a:latin typeface="Montserrat" panose="00000500000000000000" pitchFamily="2" charset="-52"/>
                <a:ea typeface="+mn-ea"/>
                <a:cs typeface="Segoe UI" panose="020B0502040204020203" pitchFamily="34" charset="0"/>
              </a:defRPr>
            </a:pPr>
            <a:r>
              <a:rPr lang="ru-RU" sz="2400" kern="1200">
                <a:solidFill>
                  <a:srgbClr val="2B3888"/>
                </a:solidFill>
                <a:latin typeface="Montserrat" panose="00000500000000000000" pitchFamily="2" charset="-52"/>
                <a:ea typeface="+mn-ea"/>
                <a:cs typeface="Segoe UI" panose="020B0502040204020203" pitchFamily="34" charset="0"/>
              </a:rPr>
              <a:t>Дефицит штатной численности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400" b="0" i="0" u="none" strike="noStrike" kern="1200" spc="0" baseline="0">
              <a:solidFill>
                <a:srgbClr val="2B3888"/>
              </a:solidFill>
              <a:latin typeface="Montserrat" panose="00000500000000000000" pitchFamily="2" charset="-52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3451593550806152E-2"/>
          <c:y val="9.7548969357716286E-2"/>
          <c:w val="0.71747364079490061"/>
          <c:h val="0.65932361867426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штатная численность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Лист1!$E$4:$E$8</c:f>
              <c:strCache>
                <c:ptCount val="5"/>
                <c:pt idx="0">
                  <c:v>всего</c:v>
                </c:pt>
                <c:pt idx="1">
                  <c:v>Управление жилищным фондом (УК)</c:v>
                </c:pt>
                <c:pt idx="2">
                  <c:v>Теплоснабжение и ГВС</c:v>
                </c:pt>
                <c:pt idx="3">
                  <c:v>Водоснабжение и водоотведение</c:v>
                </c:pt>
                <c:pt idx="4">
                  <c:v>Благоустройство</c:v>
                </c:pt>
              </c:strCache>
            </c:strRef>
          </c:cat>
          <c:val>
            <c:numRef>
              <c:f>Лист1!$F$4:$F$8</c:f>
              <c:numCache>
                <c:formatCode>#,##0</c:formatCode>
                <c:ptCount val="5"/>
                <c:pt idx="0">
                  <c:v>979.20399999999995</c:v>
                </c:pt>
                <c:pt idx="1">
                  <c:v>235.714</c:v>
                </c:pt>
                <c:pt idx="2">
                  <c:v>407.76600000000002</c:v>
                </c:pt>
                <c:pt idx="3">
                  <c:v>432.19499999999999</c:v>
                </c:pt>
                <c:pt idx="4">
                  <c:v>214.83199999999999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8-4EA7-BE7A-2582B79FFD28}"/>
            </c:ext>
          </c:extLst>
        </c:ser>
        <c:ser>
          <c:idx val="1"/>
          <c:order val="1"/>
          <c:tx>
            <c:strRef>
              <c:f>Лист1!$G$3</c:f>
              <c:strCache>
                <c:ptCount val="1"/>
                <c:pt idx="0">
                  <c:v>фактическая численность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Лист1!$E$4:$E$8</c:f>
              <c:strCache>
                <c:ptCount val="5"/>
                <c:pt idx="0">
                  <c:v>всего</c:v>
                </c:pt>
                <c:pt idx="1">
                  <c:v>Управление жилищным фондом (УК)</c:v>
                </c:pt>
                <c:pt idx="2">
                  <c:v>Теплоснабжение и ГВС</c:v>
                </c:pt>
                <c:pt idx="3">
                  <c:v>Водоснабжение и водоотведение</c:v>
                </c:pt>
                <c:pt idx="4">
                  <c:v>Благоустройство</c:v>
                </c:pt>
              </c:strCache>
            </c:strRef>
          </c:cat>
          <c:val>
            <c:numRef>
              <c:f>Лист1!$G$4:$G$8</c:f>
              <c:numCache>
                <c:formatCode>#,##0</c:formatCode>
                <c:ptCount val="5"/>
                <c:pt idx="0">
                  <c:v>771.31200000000001</c:v>
                </c:pt>
                <c:pt idx="1">
                  <c:v>181.363</c:v>
                </c:pt>
                <c:pt idx="2">
                  <c:v>326.00900000000001</c:v>
                </c:pt>
                <c:pt idx="3">
                  <c:v>352.12700000000001</c:v>
                </c:pt>
                <c:pt idx="4">
                  <c:v>157.29599999999999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8-4EA7-BE7A-2582B79FF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3386016"/>
        <c:axId val="1336787792"/>
      </c:barChart>
      <c:catAx>
        <c:axId val="9433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6787792"/>
        <c:crosses val="autoZero"/>
        <c:auto val="1"/>
        <c:lblAlgn val="ctr"/>
        <c:lblOffset val="100"/>
        <c:noMultiLvlLbl val="0"/>
      </c:catAx>
      <c:valAx>
        <c:axId val="133678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338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35380577427825"/>
          <c:y val="0.76456818203971522"/>
          <c:w val="0.23288428946381703"/>
          <c:h val="0.128790631404129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Уровень профессиональной подготовки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Лист3!$D$1</c:f>
              <c:strCache>
                <c:ptCount val="1"/>
                <c:pt idx="0">
                  <c:v>сотрудники с высшим образованием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D1874FD-A957-4289-A036-13B2FC7C0B8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848-4D71-9F36-81F3406D75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1EC7F60-46F2-4D14-8C86-08EBA6B3940C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0848-4D71-9F36-81F3406D75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5B391AC-3319-4E01-A9F3-D2E0B1D04666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0848-4D71-9F36-81F3406D75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C7F949D-CD9E-43A1-A9CC-F8BEA0EA6817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848-4D71-9F36-81F3406D75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Лист3!$C$2:$C$5</c:f>
              <c:strCache>
                <c:ptCount val="4"/>
                <c:pt idx="0">
                  <c:v>Управление МКД</c:v>
                </c:pt>
                <c:pt idx="1">
                  <c:v>Водоснабжение/водоотведение</c:v>
                </c:pt>
                <c:pt idx="2">
                  <c:v>Теплоснабжение и ГВС</c:v>
                </c:pt>
                <c:pt idx="3">
                  <c:v>Благоустройство</c:v>
                </c:pt>
              </c:strCache>
            </c:strRef>
          </c:cat>
          <c:val>
            <c:numRef>
              <c:f>Лист3!$D$2:$D$5</c:f>
              <c:numCache>
                <c:formatCode>#,##0</c:formatCode>
                <c:ptCount val="4"/>
                <c:pt idx="0">
                  <c:v>36592</c:v>
                </c:pt>
                <c:pt idx="1">
                  <c:v>69488</c:v>
                </c:pt>
                <c:pt idx="2">
                  <c:v>80979</c:v>
                </c:pt>
                <c:pt idx="3">
                  <c:v>24964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Лист3!$H$2:$H$5</c15:f>
                <c15:dlblRangeCache>
                  <c:ptCount val="4"/>
                  <c:pt idx="0">
                    <c:v>20%</c:v>
                  </c:pt>
                  <c:pt idx="1">
                    <c:v>21%</c:v>
                  </c:pt>
                  <c:pt idx="2">
                    <c:v>23%</c:v>
                  </c:pt>
                  <c:pt idx="3">
                    <c:v>16%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0848-4D71-9F36-81F3406D75CF}"/>
            </c:ext>
          </c:extLst>
        </c:ser>
        <c:ser>
          <c:idx val="1"/>
          <c:order val="1"/>
          <c:tx>
            <c:strRef>
              <c:f>Лист3!$E$1</c:f>
              <c:strCache>
                <c:ptCount val="1"/>
                <c:pt idx="0">
                  <c:v>сотрудники со средним образованием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C4F63F3-FCC0-462D-BB69-A2F65187D55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848-4D71-9F36-81F3406D75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3A23E2B-498C-42D0-9DE9-D2C275F5352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0848-4D71-9F36-81F3406D75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B807D73-F66C-4008-9327-1FF2BC431DFC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0848-4D71-9F36-81F3406D75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406C161-E631-4823-AE52-528AADFC656A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0848-4D71-9F36-81F3406D75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Лист3!$C$2:$C$5</c:f>
              <c:strCache>
                <c:ptCount val="4"/>
                <c:pt idx="0">
                  <c:v>Управление МКД</c:v>
                </c:pt>
                <c:pt idx="1">
                  <c:v>Водоснабжение/водоотведение</c:v>
                </c:pt>
                <c:pt idx="2">
                  <c:v>Теплоснабжение и ГВС</c:v>
                </c:pt>
                <c:pt idx="3">
                  <c:v>Благоустройство</c:v>
                </c:pt>
              </c:strCache>
            </c:strRef>
          </c:cat>
          <c:val>
            <c:numRef>
              <c:f>Лист3!$E$2:$E$5</c:f>
              <c:numCache>
                <c:formatCode>#,##0</c:formatCode>
                <c:ptCount val="4"/>
                <c:pt idx="0">
                  <c:v>48866</c:v>
                </c:pt>
                <c:pt idx="1">
                  <c:v>96180</c:v>
                </c:pt>
                <c:pt idx="2">
                  <c:v>108060</c:v>
                </c:pt>
                <c:pt idx="3">
                  <c:v>39014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Лист3!$I$2:$I$5</c15:f>
                <c15:dlblRangeCache>
                  <c:ptCount val="4"/>
                  <c:pt idx="0">
                    <c:v>27%</c:v>
                  </c:pt>
                  <c:pt idx="1">
                    <c:v>30%</c:v>
                  </c:pt>
                  <c:pt idx="2">
                    <c:v>31%</c:v>
                  </c:pt>
                  <c:pt idx="3">
                    <c:v>25%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0848-4D71-9F36-81F3406D75CF}"/>
            </c:ext>
          </c:extLst>
        </c:ser>
        <c:ser>
          <c:idx val="2"/>
          <c:order val="2"/>
          <c:tx>
            <c:strRef>
              <c:f>Лист3!$F$1</c:f>
              <c:strCache>
                <c:ptCount val="1"/>
                <c:pt idx="0">
                  <c:v>без профильного образования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EB6D809-1B1B-457B-BB81-7651F7B02EDD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0848-4D71-9F36-81F3406D75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A30865F-B460-4034-8CB3-A8A7181962F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0848-4D71-9F36-81F3406D75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92343D5-AD6B-4E4F-B36F-1D78B265F53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0848-4D71-9F36-81F3406D75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A12EE45-18E2-4B95-985A-428021BDE4AE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0848-4D71-9F36-81F3406D75C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Лист3!$C$2:$C$5</c:f>
              <c:strCache>
                <c:ptCount val="4"/>
                <c:pt idx="0">
                  <c:v>Управление МКД</c:v>
                </c:pt>
                <c:pt idx="1">
                  <c:v>Водоснабжение/водоотведение</c:v>
                </c:pt>
                <c:pt idx="2">
                  <c:v>Теплоснабжение и ГВС</c:v>
                </c:pt>
                <c:pt idx="3">
                  <c:v>Благоустройство</c:v>
                </c:pt>
              </c:strCache>
            </c:strRef>
          </c:cat>
          <c:val>
            <c:numRef>
              <c:f>Лист3!$F$2:$F$5</c:f>
              <c:numCache>
                <c:formatCode>#,##0</c:formatCode>
                <c:ptCount val="4"/>
                <c:pt idx="0">
                  <c:v>95905</c:v>
                </c:pt>
                <c:pt idx="1">
                  <c:v>160341</c:v>
                </c:pt>
                <c:pt idx="2">
                  <c:v>163088</c:v>
                </c:pt>
                <c:pt idx="3">
                  <c:v>93318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Лист3!$J$2:$J$5</c15:f>
                <c15:dlblRangeCache>
                  <c:ptCount val="4"/>
                  <c:pt idx="0">
                    <c:v>53%</c:v>
                  </c:pt>
                  <c:pt idx="1">
                    <c:v>49%</c:v>
                  </c:pt>
                  <c:pt idx="2">
                    <c:v>46%</c:v>
                  </c:pt>
                  <c:pt idx="3">
                    <c:v>59%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0848-4D71-9F36-81F3406D75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934232976"/>
        <c:axId val="1343369680"/>
      </c:barChart>
      <c:catAx>
        <c:axId val="93423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369680"/>
        <c:crosses val="autoZero"/>
        <c:auto val="1"/>
        <c:lblAlgn val="ctr"/>
        <c:lblOffset val="100"/>
        <c:noMultiLvlLbl val="0"/>
      </c:catAx>
      <c:valAx>
        <c:axId val="134336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423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0.71667</cdr:x>
      <cdr:y>0.13715</cdr:y>
    </cdr:from>
    <cdr:to>
      <cdr:x>0.8</cdr:x>
      <cdr:y>0.24479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3FFE12-5550-41D9-B211-A2856E62987F}"/>
            </a:ext>
          </a:extLst>
        </cdr:cNvPr>
        <cdr:cNvSpPr txBox="1"/>
      </cdr:nvSpPr>
      <cdr:spPr>
        <a:xfrm xmlns:a="http://schemas.openxmlformats.org/drawingml/2006/main">
          <a:off x="3276600" y="376238"/>
          <a:ext cx="3810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0.05714</cdr:x>
      <cdr:y>0.06595</cdr:y>
    </cdr:from>
    <cdr:to>
      <cdr:x>0.15089</cdr:x>
      <cdr:y>0.17359</cdr:y>
    </cdr:to>
    <cdr:sp macro="" textlink="">
      <cdr:nvSpPr>
        <cdr:cNvPr id="4" name="Прямоугольник: скругленные углы 3">
          <a:extLst xmlns:a="http://schemas.openxmlformats.org/drawingml/2006/main">
            <a:ext uri="{FF2B5EF4-FFF2-40B4-BE49-F238E27FC236}">
              <a16:creationId xmlns:a16="http://schemas.microsoft.com/office/drawing/2014/main" id="{71714E8C-B182-4397-B800-8F538330F011}"/>
            </a:ext>
          </a:extLst>
        </cdr:cNvPr>
        <cdr:cNvSpPr/>
      </cdr:nvSpPr>
      <cdr:spPr>
        <a:xfrm xmlns:a="http://schemas.openxmlformats.org/drawingml/2006/main">
          <a:off x="762000" y="318479"/>
          <a:ext cx="1250157" cy="519771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/>
        <a:p xmlns:a="http://schemas.openxmlformats.org/drawingml/2006/main">
          <a:pPr marL="0" indent="0"/>
          <a:r>
            <a:rPr lang="ru-RU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rPr>
            <a:t>21,2%</a:t>
          </a:r>
        </a:p>
      </cdr:txBody>
    </cdr:sp>
  </cdr:relSizeAnchor>
  <cdr:relSizeAnchor xmlns:cdr="http://schemas.openxmlformats.org/drawingml/2006/chartDrawing">
    <cdr:from>
      <cdr:x>0.2</cdr:x>
      <cdr:y>0.44618</cdr:y>
    </cdr:from>
    <cdr:to>
      <cdr:x>0.30556</cdr:x>
      <cdr:y>0.55382</cdr:y>
    </cdr:to>
    <cdr:sp macro="" textlink="">
      <cdr:nvSpPr>
        <cdr:cNvPr id="6" name="Прямоугольник: скругленные углы 5">
          <a:extLst xmlns:a="http://schemas.openxmlformats.org/drawingml/2006/main">
            <a:ext uri="{FF2B5EF4-FFF2-40B4-BE49-F238E27FC236}">
              <a16:creationId xmlns:a16="http://schemas.microsoft.com/office/drawing/2014/main" id="{3307D723-EAFA-424B-9112-98AF14682A25}"/>
            </a:ext>
          </a:extLst>
        </cdr:cNvPr>
        <cdr:cNvSpPr/>
      </cdr:nvSpPr>
      <cdr:spPr>
        <a:xfrm xmlns:a="http://schemas.openxmlformats.org/drawingml/2006/main">
          <a:off x="2667000" y="2154506"/>
          <a:ext cx="1407642" cy="519771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ru-RU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rPr>
            <a:t>23,4%</a:t>
          </a:r>
        </a:p>
      </cdr:txBody>
    </cdr:sp>
  </cdr:relSizeAnchor>
  <cdr:relSizeAnchor xmlns:cdr="http://schemas.openxmlformats.org/drawingml/2006/chartDrawing">
    <cdr:from>
      <cdr:x>0.34857</cdr:x>
      <cdr:y>0.3633</cdr:y>
    </cdr:from>
    <cdr:to>
      <cdr:x>0.44371</cdr:x>
      <cdr:y>0.47094</cdr:y>
    </cdr:to>
    <cdr:sp macro="" textlink="">
      <cdr:nvSpPr>
        <cdr:cNvPr id="7" name="Прямоугольник: скругленные углы 6">
          <a:extLst xmlns:a="http://schemas.openxmlformats.org/drawingml/2006/main">
            <a:ext uri="{FF2B5EF4-FFF2-40B4-BE49-F238E27FC236}">
              <a16:creationId xmlns:a16="http://schemas.microsoft.com/office/drawing/2014/main" id="{32A59831-7669-4CA9-87ED-EE00299381E8}"/>
            </a:ext>
          </a:extLst>
        </cdr:cNvPr>
        <cdr:cNvSpPr/>
      </cdr:nvSpPr>
      <cdr:spPr>
        <a:xfrm xmlns:a="http://schemas.openxmlformats.org/drawingml/2006/main">
          <a:off x="4648200" y="1754321"/>
          <a:ext cx="1268692" cy="51977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dirty="0">
              <a:solidFill>
                <a:schemeClr val="accent1">
                  <a:lumMod val="75000"/>
                </a:schemeClr>
              </a:solidFill>
            </a:rPr>
            <a:t>15,8%</a:t>
          </a:r>
        </a:p>
      </cdr:txBody>
    </cdr:sp>
  </cdr:relSizeAnchor>
  <cdr:relSizeAnchor xmlns:cdr="http://schemas.openxmlformats.org/drawingml/2006/chartDrawing">
    <cdr:from>
      <cdr:x>0.49143</cdr:x>
      <cdr:y>0.35341</cdr:y>
    </cdr:from>
    <cdr:to>
      <cdr:x>0.58518</cdr:x>
      <cdr:y>0.46104</cdr:y>
    </cdr:to>
    <cdr:sp macro="" textlink="">
      <cdr:nvSpPr>
        <cdr:cNvPr id="8" name="Прямоугольник: скругленные углы 7">
          <a:extLst xmlns:a="http://schemas.openxmlformats.org/drawingml/2006/main">
            <a:ext uri="{FF2B5EF4-FFF2-40B4-BE49-F238E27FC236}">
              <a16:creationId xmlns:a16="http://schemas.microsoft.com/office/drawing/2014/main" id="{83C6785B-321E-4A67-9AF2-EF1D842B30EB}"/>
            </a:ext>
          </a:extLst>
        </cdr:cNvPr>
        <cdr:cNvSpPr/>
      </cdr:nvSpPr>
      <cdr:spPr>
        <a:xfrm xmlns:a="http://schemas.openxmlformats.org/drawingml/2006/main">
          <a:off x="6553200" y="1706555"/>
          <a:ext cx="1250156" cy="51972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ru-RU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rPr>
            <a:t>17,9%</a:t>
          </a:r>
        </a:p>
      </cdr:txBody>
    </cdr:sp>
  </cdr:relSizeAnchor>
  <cdr:relSizeAnchor xmlns:cdr="http://schemas.openxmlformats.org/drawingml/2006/chartDrawing">
    <cdr:from>
      <cdr:x>0.63284</cdr:x>
      <cdr:y>0.48104</cdr:y>
    </cdr:from>
    <cdr:to>
      <cdr:x>0.72659</cdr:x>
      <cdr:y>0.58868</cdr:y>
    </cdr:to>
    <cdr:sp macro="" textlink="">
      <cdr:nvSpPr>
        <cdr:cNvPr id="9" name="Прямоугольник: скругленные углы 8">
          <a:extLst xmlns:a="http://schemas.openxmlformats.org/drawingml/2006/main">
            <a:ext uri="{FF2B5EF4-FFF2-40B4-BE49-F238E27FC236}">
              <a16:creationId xmlns:a16="http://schemas.microsoft.com/office/drawing/2014/main" id="{15520AFD-596B-4AAF-958D-628D8F989E79}"/>
            </a:ext>
          </a:extLst>
        </cdr:cNvPr>
        <cdr:cNvSpPr/>
      </cdr:nvSpPr>
      <cdr:spPr>
        <a:xfrm xmlns:a="http://schemas.openxmlformats.org/drawingml/2006/main">
          <a:off x="8438950" y="2322827"/>
          <a:ext cx="1250157" cy="519771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ru-RU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rPr>
            <a:t>20,9%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01074-FF7A-4E79-8B7F-AF926E6EF957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37540-B83B-4264-BF78-F83DC9229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3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03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71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3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32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0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1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40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16AD8-147E-4102-AC94-C089659C6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F1B92-9040-49E3-AF4D-128AC6016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01AE9-0317-4548-A1A3-92311D2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789E3-E515-4EDA-8B28-D92E8637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DD7B0-4B1F-463D-B2BD-373D758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4412A-7906-4568-B31B-8BACEDEF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5CB598-1E0F-47BE-9AD5-E83652684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94BBBD-0558-4E22-8F9A-33290C9F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891C01-47C5-4ED0-8774-6003E3A8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0C408-08A0-45A5-81FB-8EA163A4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7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BD6267-E0E8-49C7-AC03-94D56DEC6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CD992C-2DA5-468E-B8A0-22CE33732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EBE754-BCB0-41C0-A363-5FE2F438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85B917-8D70-4E1E-B1C1-32952CA4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51EA9-DA2B-4761-B8F6-3D11CBDC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80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C54535-D879-6283-DB78-41643BF97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3890" r="1809" b="44476"/>
          <a:stretch/>
        </p:blipFill>
        <p:spPr>
          <a:xfrm>
            <a:off x="0" y="0"/>
            <a:ext cx="18288000" cy="14755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7C95ED-EDF8-E954-DB8B-8C6D845D5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75354" y="386036"/>
            <a:ext cx="2514833" cy="776578"/>
          </a:xfrm>
          <a:prstGeom prst="rect">
            <a:avLst/>
          </a:prstGeom>
        </p:spPr>
      </p:pic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85547" y="9559063"/>
            <a:ext cx="413828" cy="390285"/>
          </a:xfrm>
        </p:spPr>
        <p:txBody>
          <a:bodyPr/>
          <a:lstStyle>
            <a:lvl1pPr algn="ctr">
              <a:defRPr sz="1959">
                <a:solidFill>
                  <a:srgbClr val="161E6F">
                    <a:alpha val="45000"/>
                  </a:srgbClr>
                </a:solidFill>
                <a:latin typeface="Montserrat" panose="00000500000000000000" pitchFamily="2" charset="-52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A52C37F0-FE86-4404-8E7B-BDBBAF04CC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2689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49">
          <p15:clr>
            <a:srgbClr val="FBAE40"/>
          </p15:clr>
        </p15:guide>
        <p15:guide id="2" pos="58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661DF-50C0-4CE7-957A-98B59019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4266F-8946-4D37-A7DD-6CA0D391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FD690-0D51-494B-A093-27117569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47670-B36A-4FAD-8382-F69A9800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B6E0F5-D8B3-4150-9D99-DD0AC6AB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2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0DC85-9AF0-4859-B362-B9CE7C07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A0F4DE-255A-4560-B8EC-86F80B7AC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7807B-8C07-4CBB-90F4-AA0E078A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6E365F-DB76-4246-A3AE-A4E3BA95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9321C-3694-48D0-A343-E055F495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53E33-F0FB-4D48-B229-8392253E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2A55E-F001-4D8F-A9BB-967ADBE61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5DCFDD-1D02-430F-952E-351F350C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D7331D-7113-4F3A-B2E7-52D007E8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7455C5-6BD4-4D23-AA49-9D3AD7B4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36C2A2-1D8E-4A5B-80F0-7DBD22F0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E867B-DC28-4DE8-A097-DD117761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F3088D-FB47-4166-9796-DE4D45129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A013F2-0586-4C62-8839-1C1610E0E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CADF10-281E-43ED-B838-6CDA89CAC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80FA12-6602-4640-929D-6202575BE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847414-C703-42E6-B2AE-98BEC6F0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44666-F35C-4F4A-8863-D2F65993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E29A76-2D6F-43ED-9486-2A8EE440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9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20579-7DA8-4BD9-9A60-B7A575CD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3A32C3-6A62-4522-A74B-83FF17CB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83C624-BA31-44E3-831E-DF26E34A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9A7C7F-BCD7-4B74-84C8-A08EED68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6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C9B76B-ADF7-4059-8F42-7ADBF0BF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018E9B-6D96-4786-B10F-CEBBA99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51636B-B344-4064-8C54-60160EE4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2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9BAF8-9412-41A6-95CC-FFD42620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8A9E4C-3922-4D89-8CC8-BB3904BA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83B865-2EC1-47DC-B89F-740AA7C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B4E777-62D5-482B-821E-345C4B37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E011E2-6A3E-4D14-BC51-0AE8DC6F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D5080C-FAE3-47D9-917D-F92AEC34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1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7D3DC-EA7C-4A7C-A906-5F53ED0A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08C6F4-8395-417F-A4C9-D3AFEE196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2AF4C6-2D97-4AEA-B12C-213B3E63C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6CE30-ACE5-403A-83F0-F5B6F9A6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34952F-6590-4981-9E97-C5C92529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6E8960-2313-4DD7-8882-FFED6D1C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2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52D73-757B-4BC3-AC92-E4A6453F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6482DB-07B9-42A4-B321-2BAF2EE42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A13CA-43A1-4EB2-8EBE-81CAB4059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EAF91-B5AA-4090-92CF-D729A085B03F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F9C93-4FC6-44CE-A8B0-1CFCEC415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88F7F-B3DA-4E55-AC3C-D49EE38BB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D327-3CBC-4A85-8A38-B1ADC8BD08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4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983931" cy="10287000"/>
          </a:xfrm>
          <a:prstGeom prst="rect">
            <a:avLst/>
          </a:prstGeom>
          <a:gradFill flip="none" rotWithShape="1">
            <a:gsLst>
              <a:gs pos="100000">
                <a:srgbClr val="76AEF7"/>
              </a:gs>
              <a:gs pos="52000">
                <a:srgbClr val="5CB4E3"/>
              </a:gs>
              <a:gs pos="0">
                <a:srgbClr val="0063B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dirty="0"/>
          </a:p>
        </p:txBody>
      </p:sp>
      <p:sp>
        <p:nvSpPr>
          <p:cNvPr id="5" name="Прямоугольник: скругленные углы 1">
            <a:extLst>
              <a:ext uri="{FF2B5EF4-FFF2-40B4-BE49-F238E27FC236}">
                <a16:creationId xmlns:a16="http://schemas.microsoft.com/office/drawing/2014/main" id="{5039306F-CF83-4CDE-BBD7-6EB59A867201}"/>
              </a:ext>
            </a:extLst>
          </p:cNvPr>
          <p:cNvSpPr/>
          <p:nvPr/>
        </p:nvSpPr>
        <p:spPr>
          <a:xfrm>
            <a:off x="1117156" y="8789907"/>
            <a:ext cx="4745901" cy="73392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999" dirty="0">
                <a:solidFill>
                  <a:sysClr val="window" lastClr="FFFFFF"/>
                </a:solidFill>
                <a:latin typeface="Montserrat"/>
              </a:rPr>
              <a:t>2026, Москва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84E36D-6626-B461-D347-7918EBFAF97C}"/>
              </a:ext>
            </a:extLst>
          </p:cNvPr>
          <p:cNvSpPr/>
          <p:nvPr/>
        </p:nvSpPr>
        <p:spPr>
          <a:xfrm>
            <a:off x="1" y="652866"/>
            <a:ext cx="12351774" cy="3718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750" tIns="31750" rIns="31750" bIns="31750" numCol="1" spcCol="38100" rtlCol="0" anchor="ctr">
            <a:spAutoFit/>
          </a:bodyPr>
          <a:lstStyle/>
          <a:p>
            <a:pPr algn="ctr" defTabSz="515938" hangingPunct="0"/>
            <a:endParaRPr lang="ru-RU" sz="20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Рисунок 8" descr="Изображение выглядит как текст, логотип, Шрифт, Торговая мар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02C70B-D363-F14A-31D1-9CAAF66F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33" t="1981" r="17889" b="60391"/>
          <a:stretch>
            <a:fillRect/>
          </a:stretch>
        </p:blipFill>
        <p:spPr>
          <a:xfrm>
            <a:off x="43969" y="295835"/>
            <a:ext cx="1936021" cy="100736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D494368-D5C5-7249-678A-4016860E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80" y="129146"/>
            <a:ext cx="2382312" cy="133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428ED100-8200-387B-8F3C-C054B1917E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14CB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773" y="436694"/>
            <a:ext cx="2699451" cy="652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Рисунок 11" descr="Изображение выглядит как текст, логотип, Шрифт, Торговая мар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A5A265-0DD1-74E2-4979-261F77110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847" b="53544"/>
          <a:stretch>
            <a:fillRect/>
          </a:stretch>
        </p:blipFill>
        <p:spPr>
          <a:xfrm>
            <a:off x="4845681" y="114673"/>
            <a:ext cx="1645469" cy="12969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26CF48F-8122-C317-A25F-076E6396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2" r="34332"/>
          <a:stretch/>
        </p:blipFill>
        <p:spPr bwMode="auto">
          <a:xfrm>
            <a:off x="13457627" y="-37780"/>
            <a:ext cx="4838433" cy="10321201"/>
          </a:xfrm>
          <a:prstGeom prst="parallelogram">
            <a:avLst>
              <a:gd name="adj" fmla="val 266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F88EE30-09EC-57EE-C8B8-0C6412CF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38271"/>
          <a:stretch/>
        </p:blipFill>
        <p:spPr bwMode="auto">
          <a:xfrm>
            <a:off x="9867223" y="-25539"/>
            <a:ext cx="4838433" cy="10312539"/>
          </a:xfrm>
          <a:prstGeom prst="parallelogram">
            <a:avLst>
              <a:gd name="adj" fmla="val 266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C6E1EB0-5769-BBEF-31F3-6EA799193D12}"/>
              </a:ext>
            </a:extLst>
          </p:cNvPr>
          <p:cNvCxnSpPr>
            <a:cxnSpLocks/>
          </p:cNvCxnSpPr>
          <p:nvPr/>
        </p:nvCxnSpPr>
        <p:spPr>
          <a:xfrm flipV="1">
            <a:off x="13425055" y="-17100"/>
            <a:ext cx="1311625" cy="10312058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186D8A3-8AB8-5FD7-70D5-BC4C0E592691}"/>
              </a:ext>
            </a:extLst>
          </p:cNvPr>
          <p:cNvCxnSpPr>
            <a:cxnSpLocks/>
          </p:cNvCxnSpPr>
          <p:nvPr/>
        </p:nvCxnSpPr>
        <p:spPr>
          <a:xfrm flipV="1">
            <a:off x="17015459" y="0"/>
            <a:ext cx="1311625" cy="10312058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2F7977E-A386-9A81-04CB-82252F98D4B4}"/>
              </a:ext>
            </a:extLst>
          </p:cNvPr>
          <p:cNvCxnSpPr>
            <a:cxnSpLocks/>
          </p:cNvCxnSpPr>
          <p:nvPr/>
        </p:nvCxnSpPr>
        <p:spPr>
          <a:xfrm flipV="1">
            <a:off x="9865676" y="-8631"/>
            <a:ext cx="1311625" cy="10312058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Shape 5">
            <a:extLst>
              <a:ext uri="{FF2B5EF4-FFF2-40B4-BE49-F238E27FC236}">
                <a16:creationId xmlns:a16="http://schemas.microsoft.com/office/drawing/2014/main" id="{0C02D501-50A4-42FE-C83F-AD0A74D4C84B}"/>
              </a:ext>
            </a:extLst>
          </p:cNvPr>
          <p:cNvSpPr txBox="1"/>
          <p:nvPr/>
        </p:nvSpPr>
        <p:spPr>
          <a:xfrm>
            <a:off x="1236684" y="2153333"/>
            <a:ext cx="8628991" cy="4342800"/>
          </a:xfrm>
          <a:prstGeom prst="rect">
            <a:avLst/>
          </a:prstGeom>
          <a:noFill/>
          <a:ln w="12600">
            <a:noFill/>
          </a:ln>
        </p:spPr>
        <p:txBody>
          <a:bodyPr lIns="38070" tIns="38070" rIns="38070" bIns="3807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ru-RU" sz="3600" b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кадрового обеспечения отраслей сферы ЖКХ. Практические выводы</a:t>
            </a:r>
            <a:endParaRPr lang="ru-RU" sz="1500" b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F3E5FD7C-4E6D-AB5B-2E42-BF4D6E57B17C}"/>
              </a:ext>
            </a:extLst>
          </p:cNvPr>
          <p:cNvSpPr txBox="1"/>
          <p:nvPr/>
        </p:nvSpPr>
        <p:spPr>
          <a:xfrm>
            <a:off x="1229428" y="4814068"/>
            <a:ext cx="5045844" cy="4342800"/>
          </a:xfrm>
          <a:prstGeom prst="rect">
            <a:avLst/>
          </a:prstGeom>
          <a:noFill/>
          <a:ln w="12600">
            <a:noFill/>
          </a:ln>
        </p:spPr>
        <p:txBody>
          <a:bodyPr lIns="38070" tIns="38070" rIns="38070" bIns="38070" anchor="ctr">
            <a:noAutofit/>
          </a:bodyPr>
          <a:lstStyle/>
          <a:p>
            <a:pPr>
              <a:lnSpc>
                <a:spcPct val="114000"/>
              </a:lnSpc>
            </a:pPr>
            <a:r>
              <a:rPr lang="ru-RU" sz="3600" b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Сохранов,</a:t>
            </a:r>
          </a:p>
          <a:p>
            <a:pPr>
              <a:lnSpc>
                <a:spcPct val="114000"/>
              </a:lnSpc>
            </a:pPr>
            <a:r>
              <a:rPr lang="ru-RU" sz="3600" b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ППК ФРТ</a:t>
            </a:r>
            <a:endParaRPr lang="ru-RU" sz="1500" b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8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413F-399F-BCBA-BB92-205DB53F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CEBC74-5FAC-D0F6-958B-758C412C1D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rgbClr val="76AEF7"/>
              </a:gs>
              <a:gs pos="52000">
                <a:srgbClr val="5CB4E3"/>
              </a:gs>
              <a:gs pos="0">
                <a:srgbClr val="0063B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5" dirty="0"/>
          </a:p>
        </p:txBody>
      </p:sp>
      <p:sp>
        <p:nvSpPr>
          <p:cNvPr id="18" name="TextShape 5">
            <a:extLst>
              <a:ext uri="{FF2B5EF4-FFF2-40B4-BE49-F238E27FC236}">
                <a16:creationId xmlns:a16="http://schemas.microsoft.com/office/drawing/2014/main" id="{5454A523-8384-2D0C-D115-0720C8872977}"/>
              </a:ext>
            </a:extLst>
          </p:cNvPr>
          <p:cNvSpPr txBox="1"/>
          <p:nvPr/>
        </p:nvSpPr>
        <p:spPr>
          <a:xfrm>
            <a:off x="3352800" y="1485900"/>
            <a:ext cx="10526735" cy="4342800"/>
          </a:xfrm>
          <a:prstGeom prst="rect">
            <a:avLst/>
          </a:prstGeom>
          <a:noFill/>
          <a:ln w="12600">
            <a:noFill/>
          </a:ln>
        </p:spPr>
        <p:txBody>
          <a:bodyPr lIns="38070" tIns="38070" rIns="38070" bIns="3807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ru-RU" sz="4500" b="1" spc="-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ВНИМАНИЕ!!! </a:t>
            </a:r>
            <a:endParaRPr lang="ru-RU" sz="2250" b="1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: скругленные углы 1">
            <a:extLst>
              <a:ext uri="{FF2B5EF4-FFF2-40B4-BE49-F238E27FC236}">
                <a16:creationId xmlns:a16="http://schemas.microsoft.com/office/drawing/2014/main" id="{248348AA-0891-8125-E07A-CF15D27C7101}"/>
              </a:ext>
            </a:extLst>
          </p:cNvPr>
          <p:cNvSpPr/>
          <p:nvPr/>
        </p:nvSpPr>
        <p:spPr>
          <a:xfrm>
            <a:off x="6341252" y="7661561"/>
            <a:ext cx="4268132" cy="14824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000" dirty="0"/>
              <a:t>E-mail: ss</a:t>
            </a:r>
            <a:r>
              <a:rPr lang="ru-RU" sz="2000" dirty="0"/>
              <a:t>.</a:t>
            </a:r>
            <a:r>
              <a:rPr lang="en-US" sz="2000" dirty="0" err="1"/>
              <a:t>sohranov</a:t>
            </a:r>
            <a:r>
              <a:rPr lang="ru-RU" sz="2000" dirty="0"/>
              <a:t>@</a:t>
            </a:r>
            <a:r>
              <a:rPr lang="ru-RU" sz="2000" dirty="0" err="1"/>
              <a:t>fondrt.r</a:t>
            </a:r>
            <a:r>
              <a:rPr lang="en-US" sz="2000" dirty="0"/>
              <a:t>u</a:t>
            </a:r>
            <a:endParaRPr lang="ru-RU" sz="2000" dirty="0"/>
          </a:p>
        </p:txBody>
      </p:sp>
      <p:sp>
        <p:nvSpPr>
          <p:cNvPr id="6" name="Прямоугольник: скругленные углы 1">
            <a:extLst>
              <a:ext uri="{FF2B5EF4-FFF2-40B4-BE49-F238E27FC236}">
                <a16:creationId xmlns:a16="http://schemas.microsoft.com/office/drawing/2014/main" id="{DDFC6F0B-EF0B-617B-3DC9-2B61E92B65E1}"/>
              </a:ext>
            </a:extLst>
          </p:cNvPr>
          <p:cNvSpPr/>
          <p:nvPr/>
        </p:nvSpPr>
        <p:spPr>
          <a:xfrm>
            <a:off x="11201400" y="7661561"/>
            <a:ext cx="4268132" cy="14824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000" dirty="0"/>
              <a:t>Тел.: + 7 (495) 221-70-04 </a:t>
            </a:r>
            <a:endParaRPr lang="en-US" sz="2000" dirty="0"/>
          </a:p>
          <a:p>
            <a:r>
              <a:rPr lang="en-US" sz="2000" dirty="0"/>
              <a:t>	</a:t>
            </a:r>
            <a:r>
              <a:rPr lang="ru-RU" sz="2000" dirty="0"/>
              <a:t>(</a:t>
            </a:r>
            <a:r>
              <a:rPr lang="ru-RU" sz="2000" dirty="0" err="1"/>
              <a:t>вн</a:t>
            </a:r>
            <a:r>
              <a:rPr lang="ru-RU" sz="2000" dirty="0"/>
              <a:t>. 63222)</a:t>
            </a:r>
            <a:endParaRPr lang="en-US" sz="2000" dirty="0"/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(962)949-43-10</a:t>
            </a:r>
            <a:endParaRPr lang="ru-RU" sz="2000" dirty="0"/>
          </a:p>
        </p:txBody>
      </p:sp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1E7B6A65-2A5B-9CB0-6B12-705E2C32BAC0}"/>
              </a:ext>
            </a:extLst>
          </p:cNvPr>
          <p:cNvSpPr/>
          <p:nvPr/>
        </p:nvSpPr>
        <p:spPr>
          <a:xfrm>
            <a:off x="1481104" y="7661561"/>
            <a:ext cx="4268132" cy="14824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999" b="1" dirty="0">
                <a:solidFill>
                  <a:sysClr val="window" lastClr="FFFFFF"/>
                </a:solidFill>
                <a:latin typeface="Montserrat"/>
              </a:rPr>
              <a:t>Сохранов </a:t>
            </a:r>
          </a:p>
          <a:p>
            <a:pPr algn="ctr"/>
            <a:r>
              <a:rPr lang="ru-RU" sz="1999" b="1" dirty="0">
                <a:solidFill>
                  <a:sysClr val="window" lastClr="FFFFFF"/>
                </a:solidFill>
                <a:latin typeface="Montserrat"/>
              </a:rPr>
              <a:t>Сергей Сергеевич</a:t>
            </a:r>
            <a:r>
              <a:rPr lang="ru-RU" sz="1999" dirty="0">
                <a:solidFill>
                  <a:sysClr val="window" lastClr="FFFFFF"/>
                </a:solidFill>
                <a:latin typeface="Montserrat"/>
              </a:rPr>
              <a:t>, </a:t>
            </a:r>
          </a:p>
          <a:p>
            <a:pPr algn="ctr"/>
            <a:r>
              <a:rPr lang="ru-RU" sz="1999" dirty="0">
                <a:solidFill>
                  <a:sysClr val="window" lastClr="FFFFFF"/>
                </a:solidFill>
                <a:latin typeface="Montserrat"/>
              </a:rPr>
              <a:t>ППК ФРТ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5154B0-45D4-4DA7-A11A-74E4285F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99879"/>
            <a:ext cx="1581371" cy="1571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16561-5807-4CE3-9B06-CC0149D0FCA8}"/>
              </a:ext>
            </a:extLst>
          </p:cNvPr>
          <p:cNvSpPr txBox="1"/>
          <p:nvPr/>
        </p:nvSpPr>
        <p:spPr>
          <a:xfrm>
            <a:off x="6565610" y="6391187"/>
            <a:ext cx="381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Текст аналитического доклада 2025г.:</a:t>
            </a:r>
          </a:p>
        </p:txBody>
      </p:sp>
    </p:spTree>
    <p:extLst>
      <p:ext uri="{BB962C8B-B14F-4D97-AF65-F5344CB8AC3E}">
        <p14:creationId xmlns:p14="http://schemas.microsoft.com/office/powerpoint/2010/main" val="153905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AF2465-CE47-4F84-9DE6-7020CBA957EF}"/>
              </a:ext>
            </a:extLst>
          </p:cNvPr>
          <p:cNvSpPr/>
          <p:nvPr/>
        </p:nvSpPr>
        <p:spPr>
          <a:xfrm>
            <a:off x="457200" y="190500"/>
            <a:ext cx="10820400" cy="1090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Потребность в кадрах отраслей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жилищно-коммунального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CE717-3678-4B55-925A-37D76EB10C96}"/>
              </a:ext>
            </a:extLst>
          </p:cNvPr>
          <p:cNvSpPr txBox="1"/>
          <p:nvPr/>
        </p:nvSpPr>
        <p:spPr>
          <a:xfrm>
            <a:off x="1066800" y="1943100"/>
            <a:ext cx="876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Мониторинг кадровой обеспеченности отраслей ЖКХ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FF4424-9FA4-40A3-9649-5D833CF2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099" y="1586045"/>
            <a:ext cx="5715000" cy="51815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09AAC88-3E19-4BB4-BBA8-8ADC33D64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259927"/>
              </p:ext>
            </p:extLst>
          </p:nvPr>
        </p:nvGraphicFramePr>
        <p:xfrm>
          <a:off x="723901" y="3324030"/>
          <a:ext cx="13335000" cy="5950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595CE6-9C78-46DF-B6DA-02E05FBC87C7}"/>
              </a:ext>
            </a:extLst>
          </p:cNvPr>
          <p:cNvSpPr/>
          <p:nvPr/>
        </p:nvSpPr>
        <p:spPr>
          <a:xfrm>
            <a:off x="13217605" y="3853634"/>
            <a:ext cx="297798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Montserrat-Regular"/>
              </a:rPr>
              <a:t>26 февраля – 1 апреля 2026г.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6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AF2465-CE47-4F84-9DE6-7020CBA957EF}"/>
              </a:ext>
            </a:extLst>
          </p:cNvPr>
          <p:cNvSpPr/>
          <p:nvPr/>
        </p:nvSpPr>
        <p:spPr>
          <a:xfrm>
            <a:off x="-2133600" y="549023"/>
            <a:ext cx="10820400" cy="52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Оценка кадрового дефицита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587EB06F-F037-4F26-B8C5-ED0EA4E15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29827"/>
              </p:ext>
            </p:extLst>
          </p:nvPr>
        </p:nvGraphicFramePr>
        <p:xfrm>
          <a:off x="1219201" y="2661980"/>
          <a:ext cx="6008852" cy="6070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8004">
                  <a:extLst>
                    <a:ext uri="{9D8B030D-6E8A-4147-A177-3AD203B41FA5}">
                      <a16:colId xmlns:a16="http://schemas.microsoft.com/office/drawing/2014/main" val="903702854"/>
                    </a:ext>
                  </a:extLst>
                </a:gridCol>
                <a:gridCol w="2070848">
                  <a:extLst>
                    <a:ext uri="{9D8B030D-6E8A-4147-A177-3AD203B41FA5}">
                      <a16:colId xmlns:a16="http://schemas.microsoft.com/office/drawing/2014/main" val="3809358120"/>
                    </a:ext>
                  </a:extLst>
                </a:gridCol>
              </a:tblGrid>
              <a:tr h="1360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регион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Дефицит штатной численности, %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53415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Запорожская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54,9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02506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Воронежская область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48,1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202110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Республика Ингушетия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36,3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791262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Амурская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33,5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46651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Донецкая Народная Республика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33,5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533800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Луганская Народная Республика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32,5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123280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Херсонская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31,1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46576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Краснодарский край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30,2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140767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Смоленская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28,0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70082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Калужская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27,3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22627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0CE7EA5-21B3-450B-ACC2-40B7EF9835B7}"/>
              </a:ext>
            </a:extLst>
          </p:cNvPr>
          <p:cNvSpPr txBox="1"/>
          <p:nvPr/>
        </p:nvSpPr>
        <p:spPr>
          <a:xfrm>
            <a:off x="1104900" y="1721703"/>
            <a:ext cx="600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Регионы с наибольшим дефицитом штатной численности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AB6244-E96B-43DB-A887-89CA34F1341D}"/>
              </a:ext>
            </a:extLst>
          </p:cNvPr>
          <p:cNvSpPr txBox="1"/>
          <p:nvPr/>
        </p:nvSpPr>
        <p:spPr>
          <a:xfrm>
            <a:off x="8686800" y="1599617"/>
            <a:ext cx="600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Регионы с наименьшим дефицитом штатной численности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B389DB9C-094C-4F71-BFD5-B64B37CD1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313196"/>
              </p:ext>
            </p:extLst>
          </p:nvPr>
        </p:nvGraphicFramePr>
        <p:xfrm>
          <a:off x="8915400" y="2661980"/>
          <a:ext cx="5780253" cy="4200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8189">
                  <a:extLst>
                    <a:ext uri="{9D8B030D-6E8A-4147-A177-3AD203B41FA5}">
                      <a16:colId xmlns:a16="http://schemas.microsoft.com/office/drawing/2014/main" val="3539476676"/>
                    </a:ext>
                  </a:extLst>
                </a:gridCol>
                <a:gridCol w="1992064">
                  <a:extLst>
                    <a:ext uri="{9D8B030D-6E8A-4147-A177-3AD203B41FA5}">
                      <a16:colId xmlns:a16="http://schemas.microsoft.com/office/drawing/2014/main" val="388200609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регион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Дефицит штатной численности, %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823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Камчатский край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6,8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15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Республика Крым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6,5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530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Ивановская область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6,4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64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Республика Северная Осетия-Алания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3,1</a:t>
                      </a:r>
                      <a:endParaRPr lang="ru-RU" sz="2400" b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132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Ненецкий автономный округ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1,7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06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1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657EDB-BE85-4F80-A659-A562488792C3}"/>
              </a:ext>
            </a:extLst>
          </p:cNvPr>
          <p:cNvSpPr txBox="1"/>
          <p:nvPr/>
        </p:nvSpPr>
        <p:spPr>
          <a:xfrm>
            <a:off x="2438400" y="2931086"/>
            <a:ext cx="600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Управление МКД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974C289-9938-427A-AC77-4041783A4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54854"/>
              </p:ext>
            </p:extLst>
          </p:nvPr>
        </p:nvGraphicFramePr>
        <p:xfrm>
          <a:off x="1066800" y="3568446"/>
          <a:ext cx="6010995" cy="5385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729">
                  <a:extLst>
                    <a:ext uri="{9D8B030D-6E8A-4147-A177-3AD203B41FA5}">
                      <a16:colId xmlns:a16="http://schemas.microsoft.com/office/drawing/2014/main" val="954350117"/>
                    </a:ext>
                  </a:extLst>
                </a:gridCol>
                <a:gridCol w="5033266">
                  <a:extLst>
                    <a:ext uri="{9D8B030D-6E8A-4147-A177-3AD203B41FA5}">
                      <a16:colId xmlns:a16="http://schemas.microsoft.com/office/drawing/2014/main" val="1396368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ОКПДТР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профессии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510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18560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слесарь-сантехник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7611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11786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дворник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505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22647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Инженер по организации эксплуатации и ремонту зданий и сооружений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203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19861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Электромонтер по ремонту и обслуживанию электрооборудования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6996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19756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электрогазосварщик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4770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16671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плотник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857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18590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- электрик по ремонту электрооборудования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369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18447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аварийно-восстановительных работ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378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19258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Уборщик производственных и служебных помещений</a:t>
                      </a:r>
                    </a:p>
                  </a:txBody>
                  <a:tcPr marL="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165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17544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рабочий по комплексному обслуживанию и ремонту зданий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020944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DA8287-C2CA-4EBD-A785-40D1BEC2D4B5}"/>
              </a:ext>
            </a:extLst>
          </p:cNvPr>
          <p:cNvSpPr/>
          <p:nvPr/>
        </p:nvSpPr>
        <p:spPr>
          <a:xfrm>
            <a:off x="7422199" y="2931086"/>
            <a:ext cx="5657318" cy="486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Водоснабжение/водоотведение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90BC37F-73C9-4EC5-BD75-1A22CDD99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55088"/>
              </p:ext>
            </p:extLst>
          </p:nvPr>
        </p:nvGraphicFramePr>
        <p:xfrm>
          <a:off x="7556851" y="3598854"/>
          <a:ext cx="5830722" cy="47327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580086315"/>
                    </a:ext>
                  </a:extLst>
                </a:gridCol>
                <a:gridCol w="4535322">
                  <a:extLst>
                    <a:ext uri="{9D8B030D-6E8A-4147-A177-3AD203B41FA5}">
                      <a16:colId xmlns:a16="http://schemas.microsoft.com/office/drawing/2014/main" val="38290400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ОКПДТР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профессии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31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18447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аварийно-восстановительных работ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466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19756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Электрогазосварщик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7823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19861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Электромонтер по ремонту и обслуживанию электрооборудования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676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11442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водитель автомобиля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097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18559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Слесарь-ремонтник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079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18560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Слесарь-сантехник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996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14388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машинист экскаватора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3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18494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по контрольно-измерительным приборам и автоматике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47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13910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Машинист насосных установок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05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19203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тракторист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521294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C63BA5-AF96-47A9-956E-5FEC8CF09F9B}"/>
              </a:ext>
            </a:extLst>
          </p:cNvPr>
          <p:cNvSpPr/>
          <p:nvPr/>
        </p:nvSpPr>
        <p:spPr>
          <a:xfrm>
            <a:off x="0" y="419100"/>
            <a:ext cx="10896600" cy="52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Перечень наиболее дефицитных специальностей</a:t>
            </a: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id="{2D0061E2-777F-4D80-BEAC-64997978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0" y="2182532"/>
            <a:ext cx="3657600" cy="1618509"/>
          </a:xfrm>
          <a:prstGeom prst="wedgeRoundRectCallout">
            <a:avLst>
              <a:gd name="adj1" fmla="val -37702"/>
              <a:gd name="adj2" fmla="val 72193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80% дефицита –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Рабочие специальности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9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C63BA5-AF96-47A9-956E-5FEC8CF09F9B}"/>
              </a:ext>
            </a:extLst>
          </p:cNvPr>
          <p:cNvSpPr/>
          <p:nvPr/>
        </p:nvSpPr>
        <p:spPr>
          <a:xfrm>
            <a:off x="0" y="419100"/>
            <a:ext cx="10896600" cy="52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Перечень наиболее дефицитных специальностей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6D40D-9CE9-4E82-AF1D-C85F5884A8A1}"/>
              </a:ext>
            </a:extLst>
          </p:cNvPr>
          <p:cNvSpPr txBox="1"/>
          <p:nvPr/>
        </p:nvSpPr>
        <p:spPr>
          <a:xfrm>
            <a:off x="2667000" y="1813613"/>
            <a:ext cx="600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Теплоснабжение 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92EA9CA-9B79-4BD2-9038-2416BD16A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553281"/>
              </p:ext>
            </p:extLst>
          </p:nvPr>
        </p:nvGraphicFramePr>
        <p:xfrm>
          <a:off x="1295400" y="2450973"/>
          <a:ext cx="6010995" cy="47327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729">
                  <a:extLst>
                    <a:ext uri="{9D8B030D-6E8A-4147-A177-3AD203B41FA5}">
                      <a16:colId xmlns:a16="http://schemas.microsoft.com/office/drawing/2014/main" val="954350117"/>
                    </a:ext>
                  </a:extLst>
                </a:gridCol>
                <a:gridCol w="5033266">
                  <a:extLst>
                    <a:ext uri="{9D8B030D-6E8A-4147-A177-3AD203B41FA5}">
                      <a16:colId xmlns:a16="http://schemas.microsoft.com/office/drawing/2014/main" val="1396368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ОКПДТР</a:t>
                      </a:r>
                    </a:p>
                  </a:txBody>
                  <a:tcPr marL="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профессии</a:t>
                      </a:r>
                    </a:p>
                  </a:txBody>
                  <a:tcPr marL="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510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19756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Электрогазосварщик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7611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19861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Электромонтер по ремонту и обслуживанию электрооборудования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505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18494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по контрольно-измерительным приборам и автоматике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203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15643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Оператор котельной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6996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18447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аварийно-восстановительных работ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4770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18559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слесарь-ремонтник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857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11442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Водитель автомобиля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369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18531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по ремонту оборудования котельных и </a:t>
                      </a:r>
                      <a:r>
                        <a:rPr lang="ru-RU" sz="2000" b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пылеприготовительных</a:t>
                      </a: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цехов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378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13786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Машинист (кочегар) котельной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165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18560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слесарь-сантехник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020944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35313A-2F00-412B-8C58-2A06519FB4C9}"/>
              </a:ext>
            </a:extLst>
          </p:cNvPr>
          <p:cNvSpPr/>
          <p:nvPr/>
        </p:nvSpPr>
        <p:spPr>
          <a:xfrm>
            <a:off x="9995769" y="1783205"/>
            <a:ext cx="3074881" cy="486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Благоустройство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1DE5011-C5B5-4C96-B9B2-AEF2E2634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21175"/>
              </p:ext>
            </p:extLst>
          </p:nvPr>
        </p:nvGraphicFramePr>
        <p:xfrm>
          <a:off x="8839200" y="2450973"/>
          <a:ext cx="5830722" cy="4080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580086315"/>
                    </a:ext>
                  </a:extLst>
                </a:gridCol>
                <a:gridCol w="4535322">
                  <a:extLst>
                    <a:ext uri="{9D8B030D-6E8A-4147-A177-3AD203B41FA5}">
                      <a16:colId xmlns:a16="http://schemas.microsoft.com/office/drawing/2014/main" val="38290400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ОКПДТР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13716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профессии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31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19203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тракторист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466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11442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Водитель автомобиля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7823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11786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Дворник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676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17543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рабочий по благоустройству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097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19262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уборщик территорий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079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17531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рабочий зеленого хозяйства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996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19756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Электрогазосварщик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3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11889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Дорожный рабочий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47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19861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Электромонтер по ремонту и обслуживанию электрооборудования</a:t>
                      </a:r>
                    </a:p>
                  </a:txBody>
                  <a:tcPr marL="68580" marR="6858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05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13509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машинист автогрейдера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521294"/>
                  </a:ext>
                </a:extLst>
              </a:tr>
            </a:tbl>
          </a:graphicData>
        </a:graphic>
      </p:graphicFrame>
      <p:sp>
        <p:nvSpPr>
          <p:cNvPr id="16" name="Надпись 2">
            <a:extLst>
              <a:ext uri="{FF2B5EF4-FFF2-40B4-BE49-F238E27FC236}">
                <a16:creationId xmlns:a16="http://schemas.microsoft.com/office/drawing/2014/main" id="{B5DF97F0-EBCB-44AD-A58B-E5EF1B04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897" y="7922884"/>
            <a:ext cx="3657600" cy="1618509"/>
          </a:xfrm>
          <a:prstGeom prst="wedgeRoundRectCallout">
            <a:avLst>
              <a:gd name="adj1" fmla="val 40473"/>
              <a:gd name="adj2" fmla="val -70393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более 6,5 тыс. чел.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Дефицит по 5 наиболее востребованным профессиям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ВО</a:t>
            </a:r>
          </a:p>
        </p:txBody>
      </p:sp>
      <p:sp>
        <p:nvSpPr>
          <p:cNvPr id="17" name="Надпись 2">
            <a:extLst>
              <a:ext uri="{FF2B5EF4-FFF2-40B4-BE49-F238E27FC236}">
                <a16:creationId xmlns:a16="http://schemas.microsoft.com/office/drawing/2014/main" id="{C7475D51-1F50-4DB1-B3D4-49CC8D49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739" y="7922884"/>
            <a:ext cx="3657600" cy="1618509"/>
          </a:xfrm>
          <a:prstGeom prst="wedgeRoundRectCallout">
            <a:avLst>
              <a:gd name="adj1" fmla="val -46035"/>
              <a:gd name="adj2" fmla="val -72187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более 137 тыс. чел.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Дефицит по 10 наиболее востребованным профессиям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СПО</a:t>
            </a:r>
          </a:p>
        </p:txBody>
      </p:sp>
    </p:spTree>
    <p:extLst>
      <p:ext uri="{BB962C8B-B14F-4D97-AF65-F5344CB8AC3E}">
        <p14:creationId xmlns:p14="http://schemas.microsoft.com/office/powerpoint/2010/main" val="3645507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0E5AC8-72B5-44D4-A7E3-0307F04881BE}"/>
              </a:ext>
            </a:extLst>
          </p:cNvPr>
          <p:cNvSpPr/>
          <p:nvPr/>
        </p:nvSpPr>
        <p:spPr>
          <a:xfrm>
            <a:off x="-1752600" y="495300"/>
            <a:ext cx="9144000" cy="5268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Уровень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образования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CFE6E-33F4-4AEA-B7E9-1C4AC42FE5EF}"/>
              </a:ext>
            </a:extLst>
          </p:cNvPr>
          <p:cNvSpPr txBox="1"/>
          <p:nvPr/>
        </p:nvSpPr>
        <p:spPr>
          <a:xfrm>
            <a:off x="6999453" y="3220777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Ок.1%</a:t>
            </a: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id="{2742F6BD-0B4B-40E4-B06D-CE21B65B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200" y="2034716"/>
            <a:ext cx="4504200" cy="1660984"/>
          </a:xfrm>
          <a:prstGeom prst="wedgeRoundRectCallout">
            <a:avLst>
              <a:gd name="adj1" fmla="val 34785"/>
              <a:gd name="adj2" fmla="val 68374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Менее 2%</a:t>
            </a:r>
          </a:p>
          <a:p>
            <a:r>
              <a:rPr lang="ru-RU" sz="20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сотрудников, принятых на работу в 2024 году, пришли сразу после окончания ВУЗа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E7B45-3875-4336-926C-1BFDAE30373C}"/>
              </a:ext>
            </a:extLst>
          </p:cNvPr>
          <p:cNvSpPr txBox="1"/>
          <p:nvPr/>
        </p:nvSpPr>
        <p:spPr>
          <a:xfrm>
            <a:off x="6094839" y="2079136"/>
            <a:ext cx="600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Разница между уволенными и принятыми сотрудниками в 2024г.: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FA27664-4589-46B5-86EA-BE294AB62B8E}"/>
              </a:ext>
            </a:extLst>
          </p:cNvPr>
          <p:cNvGraphicFramePr/>
          <p:nvPr>
            <p:extLst/>
          </p:nvPr>
        </p:nvGraphicFramePr>
        <p:xfrm>
          <a:off x="1295400" y="4446635"/>
          <a:ext cx="13639800" cy="5173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Надпись 2">
            <a:extLst>
              <a:ext uri="{FF2B5EF4-FFF2-40B4-BE49-F238E27FC236}">
                <a16:creationId xmlns:a16="http://schemas.microsoft.com/office/drawing/2014/main" id="{9A560C8F-2437-4051-8D91-CAC30B6DA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600" y="1790625"/>
            <a:ext cx="4419600" cy="1660984"/>
          </a:xfrm>
          <a:prstGeom prst="wedgeRoundRectCallout">
            <a:avLst>
              <a:gd name="adj1" fmla="val -35982"/>
              <a:gd name="adj2" fmla="val 68374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3,3%</a:t>
            </a:r>
          </a:p>
          <a:p>
            <a:r>
              <a:rPr lang="ru-RU" sz="20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сотрудников, принятых на работу в 2024 году, пришли сразу после окончания </a:t>
            </a:r>
            <a:r>
              <a:rPr lang="ru-RU" sz="2000" dirty="0" err="1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ССУЗа</a:t>
            </a:r>
            <a:endParaRPr lang="ru-RU" sz="2000" dirty="0">
              <a:solidFill>
                <a:srgbClr val="2B3888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2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0E5AC8-72B5-44D4-A7E3-0307F04881BE}"/>
              </a:ext>
            </a:extLst>
          </p:cNvPr>
          <p:cNvSpPr/>
          <p:nvPr/>
        </p:nvSpPr>
        <p:spPr>
          <a:xfrm>
            <a:off x="-1295400" y="448561"/>
            <a:ext cx="9144000" cy="5268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Уровень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заработной платы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CB041-7044-4EA1-9B82-F8D117C4FD27}"/>
              </a:ext>
            </a:extLst>
          </p:cNvPr>
          <p:cNvSpPr txBox="1"/>
          <p:nvPr/>
        </p:nvSpPr>
        <p:spPr>
          <a:xfrm>
            <a:off x="6094842" y="1689846"/>
            <a:ext cx="600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Средняя медианная зарплата  в среднем по отраслям ЖКХ, 2024г.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D9440-E08B-4862-8C3E-D87E4DEC547C}"/>
              </a:ext>
            </a:extLst>
          </p:cNvPr>
          <p:cNvSpPr txBox="1"/>
          <p:nvPr/>
        </p:nvSpPr>
        <p:spPr>
          <a:xfrm>
            <a:off x="11951295" y="1848930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45 632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17407-C92B-49AA-AE20-C639C7EAA13D}"/>
              </a:ext>
            </a:extLst>
          </p:cNvPr>
          <p:cNvSpPr txBox="1"/>
          <p:nvPr/>
        </p:nvSpPr>
        <p:spPr>
          <a:xfrm>
            <a:off x="6139573" y="3042086"/>
            <a:ext cx="6008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Средняя заработная плата, в среднем по всем отраслям экономики, 2024г.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8BB4C-650C-4C06-BCD6-C01F2760DFF0}"/>
              </a:ext>
            </a:extLst>
          </p:cNvPr>
          <p:cNvSpPr txBox="1"/>
          <p:nvPr/>
        </p:nvSpPr>
        <p:spPr>
          <a:xfrm>
            <a:off x="11951295" y="3473343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74 688 руб.</a:t>
            </a:r>
          </a:p>
        </p:txBody>
      </p:sp>
      <p:sp>
        <p:nvSpPr>
          <p:cNvPr id="17" name="Надпись 2">
            <a:extLst>
              <a:ext uri="{FF2B5EF4-FFF2-40B4-BE49-F238E27FC236}">
                <a16:creationId xmlns:a16="http://schemas.microsoft.com/office/drawing/2014/main" id="{1CD5718E-0B16-4C62-9697-3D12F4A8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11" y="1894472"/>
            <a:ext cx="3657600" cy="2040536"/>
          </a:xfrm>
          <a:prstGeom prst="wedgeRoundRectCallout">
            <a:avLst>
              <a:gd name="adj1" fmla="val 38886"/>
              <a:gd name="adj2" fmla="val 70399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На 39%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заработная плата в ЖКХ меньше, чем в среднем по другим отраслям экономики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2B3888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15C605BE-EA3D-4D52-8DFF-53A65CB41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12263"/>
              </p:ext>
            </p:extLst>
          </p:nvPr>
        </p:nvGraphicFramePr>
        <p:xfrm>
          <a:off x="838200" y="5981700"/>
          <a:ext cx="5278321" cy="3044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239">
                  <a:extLst>
                    <a:ext uri="{9D8B030D-6E8A-4147-A177-3AD203B41FA5}">
                      <a16:colId xmlns:a16="http://schemas.microsoft.com/office/drawing/2014/main" val="3539476676"/>
                    </a:ext>
                  </a:extLst>
                </a:gridCol>
                <a:gridCol w="1819082">
                  <a:extLst>
                    <a:ext uri="{9D8B030D-6E8A-4147-A177-3AD203B41FA5}">
                      <a16:colId xmlns:a16="http://schemas.microsoft.com/office/drawing/2014/main" val="388200609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отрасль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Медианная з/п, руб.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823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Теплоснабжение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42 722 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30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Водоснабжение/водоотведение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40205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964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Благоустройство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39447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32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Управление жилищным фондом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34550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786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6ADC623-01A7-44B8-B75F-EABD550A526C}"/>
              </a:ext>
            </a:extLst>
          </p:cNvPr>
          <p:cNvSpPr txBox="1"/>
          <p:nvPr/>
        </p:nvSpPr>
        <p:spPr>
          <a:xfrm>
            <a:off x="1099211" y="4841343"/>
            <a:ext cx="499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Рабочий состав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DB2BC96-0BF9-4C40-82A9-BA6B92053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520238"/>
              </p:ext>
            </p:extLst>
          </p:nvPr>
        </p:nvGraphicFramePr>
        <p:xfrm>
          <a:off x="6333048" y="5981700"/>
          <a:ext cx="5278321" cy="3044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239">
                  <a:extLst>
                    <a:ext uri="{9D8B030D-6E8A-4147-A177-3AD203B41FA5}">
                      <a16:colId xmlns:a16="http://schemas.microsoft.com/office/drawing/2014/main" val="3539476676"/>
                    </a:ext>
                  </a:extLst>
                </a:gridCol>
                <a:gridCol w="1819082">
                  <a:extLst>
                    <a:ext uri="{9D8B030D-6E8A-4147-A177-3AD203B41FA5}">
                      <a16:colId xmlns:a16="http://schemas.microsoft.com/office/drawing/2014/main" val="388200609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отрасль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Медианная з/п, руб.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823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Теплоснабжение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56976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30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Водоснабжение/водоотведение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52871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964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Благоустройство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52331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32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Управление жилищным фондом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45248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97097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E2C8DE2-AC1F-4533-92AC-83A4779F6D68}"/>
              </a:ext>
            </a:extLst>
          </p:cNvPr>
          <p:cNvSpPr txBox="1"/>
          <p:nvPr/>
        </p:nvSpPr>
        <p:spPr>
          <a:xfrm>
            <a:off x="6601452" y="4841342"/>
            <a:ext cx="499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Инженерный состав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1D97C3-4B5A-4F13-8FB4-D469421BD3D4}"/>
              </a:ext>
            </a:extLst>
          </p:cNvPr>
          <p:cNvSpPr txBox="1"/>
          <p:nvPr/>
        </p:nvSpPr>
        <p:spPr>
          <a:xfrm>
            <a:off x="1713813" y="5480374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37 448 руб.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2E5239-CE76-4FA3-B31A-57F0D40C4AB6}"/>
              </a:ext>
            </a:extLst>
          </p:cNvPr>
          <p:cNvSpPr txBox="1"/>
          <p:nvPr/>
        </p:nvSpPr>
        <p:spPr>
          <a:xfrm>
            <a:off x="7335720" y="5424509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43503 руб.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8DBA0C5B-2EFF-440A-9807-5112318C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39127"/>
              </p:ext>
            </p:extLst>
          </p:nvPr>
        </p:nvGraphicFramePr>
        <p:xfrm>
          <a:off x="11827896" y="5981700"/>
          <a:ext cx="5278321" cy="3044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9239">
                  <a:extLst>
                    <a:ext uri="{9D8B030D-6E8A-4147-A177-3AD203B41FA5}">
                      <a16:colId xmlns:a16="http://schemas.microsoft.com/office/drawing/2014/main" val="3539476676"/>
                    </a:ext>
                  </a:extLst>
                </a:gridCol>
                <a:gridCol w="1819082">
                  <a:extLst>
                    <a:ext uri="{9D8B030D-6E8A-4147-A177-3AD203B41FA5}">
                      <a16:colId xmlns:a16="http://schemas.microsoft.com/office/drawing/2014/main" val="388200609"/>
                    </a:ext>
                  </a:extLst>
                </a:gridCol>
              </a:tblGrid>
              <a:tr h="72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отрасль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Медианная з/п, руб.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823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Теплоснабжение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65830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30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Водоснабжение/водоотведение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61163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964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Благоустройство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52331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32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Управление жилищным фондом</a:t>
                      </a:r>
                      <a:endParaRPr lang="ru-RU" sz="2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52005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52895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22C3A23-994B-43A5-A4B5-314B328A1413}"/>
              </a:ext>
            </a:extLst>
          </p:cNvPr>
          <p:cNvSpPr txBox="1"/>
          <p:nvPr/>
        </p:nvSpPr>
        <p:spPr>
          <a:xfrm>
            <a:off x="12096300" y="4841342"/>
            <a:ext cx="499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ru-RU" sz="2400" b="1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АУП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268B20-ACE0-4DAD-94D7-78C3C351E1A8}"/>
              </a:ext>
            </a:extLst>
          </p:cNvPr>
          <p:cNvSpPr txBox="1"/>
          <p:nvPr/>
        </p:nvSpPr>
        <p:spPr>
          <a:xfrm>
            <a:off x="12830568" y="5424509"/>
            <a:ext cx="352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55943 руб.</a:t>
            </a:r>
          </a:p>
        </p:txBody>
      </p:sp>
    </p:spTree>
    <p:extLst>
      <p:ext uri="{BB962C8B-B14F-4D97-AF65-F5344CB8AC3E}">
        <p14:creationId xmlns:p14="http://schemas.microsoft.com/office/powerpoint/2010/main" val="195104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0E5AC8-72B5-44D4-A7E3-0307F04881BE}"/>
              </a:ext>
            </a:extLst>
          </p:cNvPr>
          <p:cNvSpPr/>
          <p:nvPr/>
        </p:nvSpPr>
        <p:spPr>
          <a:xfrm>
            <a:off x="-1295400" y="448561"/>
            <a:ext cx="9144000" cy="5268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Развитие деятельности по 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6A71DE-CC7C-418B-9FE2-6B7F2AFA1FB2}"/>
              </a:ext>
            </a:extLst>
          </p:cNvPr>
          <p:cNvSpPr txBox="1"/>
          <p:nvPr/>
        </p:nvSpPr>
        <p:spPr>
          <a:xfrm>
            <a:off x="2667000" y="3390900"/>
            <a:ext cx="1295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900" indent="-342900">
              <a:spcBef>
                <a:spcPts val="12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Межведомственная рабочая группа по реализации национального проекта «Кадры» в сфере ЖКХ;</a:t>
            </a:r>
          </a:p>
          <a:p>
            <a:pPr marL="450900" indent="-342900">
              <a:spcBef>
                <a:spcPts val="12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Группа должностных лиц профильных региональных органов исполнительной власти, ответственных за учет и мониторинг кадровой потребности предприятий ЖКХ; </a:t>
            </a:r>
          </a:p>
          <a:p>
            <a:pPr marL="450900" indent="-342900">
              <a:spcBef>
                <a:spcPts val="12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2B3888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План мероприятий ("дорожная карта") по повышению привлекательности профессий в ЖКХ и выработке сбалансированной кадровой политики в отрасли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6097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6518E2-025C-41F4-BC93-E59689DC64B7}"/>
              </a:ext>
            </a:extLst>
          </p:cNvPr>
          <p:cNvSpPr/>
          <p:nvPr/>
        </p:nvSpPr>
        <p:spPr>
          <a:xfrm>
            <a:off x="304800" y="342900"/>
            <a:ext cx="1409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План мероприятий ("дорожная карта") по повышению привлекательности профессий в ЖКХ и выработке сбалансированной кадровой политики в отрасли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D66D45-C985-43D0-AEC5-894B796C8581}"/>
              </a:ext>
            </a:extLst>
          </p:cNvPr>
          <p:cNvSpPr/>
          <p:nvPr/>
        </p:nvSpPr>
        <p:spPr>
          <a:xfrm>
            <a:off x="377371" y="1638687"/>
            <a:ext cx="6629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и мониторинг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87313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Система мониторинга кадровой обеспеченности;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87313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 Анализ нормативно-правовых актов;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87313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 Формирование самостоятельной подгруппы «ЖКХ» в группе ОКЗ 16 «Строительство и ЖКХ»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FC013F-A119-4AF6-8572-7E32A97EF2D0}"/>
              </a:ext>
            </a:extLst>
          </p:cNvPr>
          <p:cNvSpPr/>
          <p:nvPr/>
        </p:nvSpPr>
        <p:spPr>
          <a:xfrm>
            <a:off x="7447922" y="1638300"/>
            <a:ext cx="49726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Оплата труда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C</a:t>
            </a:r>
            <a:r>
              <a:rPr lang="ru-RU" sz="2000" dirty="0" err="1">
                <a:solidFill>
                  <a:srgbClr val="002060"/>
                </a:solidFill>
              </a:rPr>
              <a:t>овершенствование</a:t>
            </a:r>
            <a:r>
              <a:rPr lang="ru-RU" sz="2000" dirty="0">
                <a:solidFill>
                  <a:srgbClr val="002060"/>
                </a:solidFill>
              </a:rPr>
              <a:t> системы мониторинга уровня оплаты труда;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Актуализация Методических рекомендаций по организации оплаты труда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E73C10-E949-4BC9-8E28-6FF8937AFABC}"/>
              </a:ext>
            </a:extLst>
          </p:cNvPr>
          <p:cNvSpPr/>
          <p:nvPr/>
        </p:nvSpPr>
        <p:spPr>
          <a:xfrm>
            <a:off x="377371" y="3713440"/>
            <a:ext cx="68579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производительности труда </a:t>
            </a:r>
          </a:p>
          <a:p>
            <a:pPr marL="342900" indent="-342900">
              <a:spcBef>
                <a:spcPts val="6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Повышение квалификации гос. и </a:t>
            </a:r>
            <a:r>
              <a:rPr lang="ru-RU" sz="2000" dirty="0" err="1">
                <a:solidFill>
                  <a:srgbClr val="002060"/>
                </a:solidFill>
              </a:rPr>
              <a:t>мун</a:t>
            </a:r>
            <a:r>
              <a:rPr lang="ru-RU" sz="2000" dirty="0">
                <a:solidFill>
                  <a:srgbClr val="002060"/>
                </a:solidFill>
              </a:rPr>
              <a:t>. служащих, обучение руководителей и специалистов по направлению «Производительности труда в ЖКХ»;</a:t>
            </a:r>
          </a:p>
          <a:p>
            <a:pPr marL="342900" indent="-342900">
              <a:spcBef>
                <a:spcPts val="6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Разработка </a:t>
            </a:r>
            <a:r>
              <a:rPr lang="ru-RU" sz="2000" dirty="0" err="1">
                <a:solidFill>
                  <a:srgbClr val="002060"/>
                </a:solidFill>
              </a:rPr>
              <a:t>профстандарта</a:t>
            </a:r>
            <a:r>
              <a:rPr lang="ru-RU" sz="2000" dirty="0">
                <a:solidFill>
                  <a:srgbClr val="002060"/>
                </a:solidFill>
              </a:rPr>
              <a:t> специалиста по производительности труда в ЖКХ;</a:t>
            </a:r>
          </a:p>
          <a:p>
            <a:pPr marL="342900" indent="-342900">
              <a:spcBef>
                <a:spcPts val="6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Разработка и ежегодная актуализация дополнительных </a:t>
            </a:r>
            <a:r>
              <a:rPr lang="ru-RU" sz="2000" dirty="0" err="1">
                <a:solidFill>
                  <a:srgbClr val="002060"/>
                </a:solidFill>
              </a:rPr>
              <a:t>проф.программ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spcBef>
                <a:spcPts val="6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Проведение анализа документов отраслевых норм труда, их актуализация в сферах ТС, ВС/ВО, благоустройства;</a:t>
            </a:r>
          </a:p>
          <a:p>
            <a:pPr marL="342900" indent="-342900">
              <a:spcBef>
                <a:spcPts val="600"/>
              </a:spcBef>
              <a:buClr>
                <a:srgbClr val="FF6224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Разработка метод. документов по внедрению программ повышения производительности труда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57CE32C-83C6-4DEB-BC0A-D40188085E60}"/>
              </a:ext>
            </a:extLst>
          </p:cNvPr>
          <p:cNvCxnSpPr>
            <a:cxnSpLocks/>
          </p:cNvCxnSpPr>
          <p:nvPr/>
        </p:nvCxnSpPr>
        <p:spPr>
          <a:xfrm>
            <a:off x="228600" y="1739462"/>
            <a:ext cx="0" cy="1785419"/>
          </a:xfrm>
          <a:prstGeom prst="line">
            <a:avLst/>
          </a:prstGeom>
          <a:ln w="1524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FEFF7FF-0AA7-489A-AE6B-BB0E922E5033}"/>
              </a:ext>
            </a:extLst>
          </p:cNvPr>
          <p:cNvCxnSpPr>
            <a:cxnSpLocks/>
          </p:cNvCxnSpPr>
          <p:nvPr/>
        </p:nvCxnSpPr>
        <p:spPr>
          <a:xfrm>
            <a:off x="228600" y="3854410"/>
            <a:ext cx="0" cy="3879890"/>
          </a:xfrm>
          <a:prstGeom prst="line">
            <a:avLst/>
          </a:prstGeom>
          <a:ln w="152400">
            <a:solidFill>
              <a:srgbClr val="FF622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B76CC8F-A49D-43D4-82F5-FE16C9148190}"/>
              </a:ext>
            </a:extLst>
          </p:cNvPr>
          <p:cNvCxnSpPr>
            <a:cxnSpLocks/>
          </p:cNvCxnSpPr>
          <p:nvPr/>
        </p:nvCxnSpPr>
        <p:spPr>
          <a:xfrm>
            <a:off x="7315200" y="1739462"/>
            <a:ext cx="0" cy="1897778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C5028E1-48F0-4EC6-AE60-EFC49779D18A}"/>
              </a:ext>
            </a:extLst>
          </p:cNvPr>
          <p:cNvSpPr/>
          <p:nvPr/>
        </p:nvSpPr>
        <p:spPr>
          <a:xfrm>
            <a:off x="7447922" y="3713440"/>
            <a:ext cx="464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Социальные гарантии и льготы</a:t>
            </a:r>
          </a:p>
          <a:p>
            <a:pPr marL="342900" indent="-342900">
              <a:buClr>
                <a:srgbClr val="0088D6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Выработка предложений по внедрению социальных гарантий и льгот работникам предприятий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ЖКХ;</a:t>
            </a:r>
          </a:p>
          <a:p>
            <a:pPr marL="342900" indent="-342900">
              <a:buClr>
                <a:srgbClr val="0088D6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Разработка предложений о социальных гарантиях, планируемых к включению в программу соц. развития РСО жилищно-коммунальной сферы;</a:t>
            </a:r>
          </a:p>
          <a:p>
            <a:pPr marL="342900" indent="-342900">
              <a:buClr>
                <a:srgbClr val="0088D6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Создание правовой основы для внедрения программ социального развития РСО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FAD12B0-EC89-4D21-A896-775CD71C5EF9}"/>
              </a:ext>
            </a:extLst>
          </p:cNvPr>
          <p:cNvCxnSpPr>
            <a:cxnSpLocks/>
          </p:cNvCxnSpPr>
          <p:nvPr/>
        </p:nvCxnSpPr>
        <p:spPr>
          <a:xfrm>
            <a:off x="7315200" y="3841493"/>
            <a:ext cx="0" cy="3892807"/>
          </a:xfrm>
          <a:prstGeom prst="line">
            <a:avLst/>
          </a:prstGeom>
          <a:ln w="152400">
            <a:solidFill>
              <a:srgbClr val="0088D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253CF8D-C394-486F-8964-1D6498BE6D6A}"/>
              </a:ext>
            </a:extLst>
          </p:cNvPr>
          <p:cNvSpPr/>
          <p:nvPr/>
        </p:nvSpPr>
        <p:spPr>
          <a:xfrm>
            <a:off x="12493170" y="1638300"/>
            <a:ext cx="566598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Совершенствование научной </a:t>
            </a:r>
          </a:p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образовательной деятельности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Дополнение направлений деятельности Отраслевого консорциума «Строительство и архитектура» направлением ЖКХ;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Внедрение механизма профессионально-общественной аккредитации проектов образовательных программ;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Создание консорциума учреждений среднего профессионального образования в области «Эксплуатации зданий и сооружений»;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 Формирование перечня ключевых заказчиков на подготовку кадров с высшим и средним профессиональным образованием для отрасли и требований к подготовке кадров;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Определение перечня профессий и требований к ним, в том числе о наличии высшего, среднего профессионального  образования, а также определение кадровой потребности предприятий отрасли по таким профессиям;</a:t>
            </a:r>
          </a:p>
          <a:p>
            <a:pPr marL="342900" indent="-342900">
              <a:buClr>
                <a:srgbClr val="4399AC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Определение перечня высших и средних профессиональных учебных заведений, готовящих отраслевых специалистов 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D223175-7253-4D78-8950-7CF2540A1327}"/>
              </a:ext>
            </a:extLst>
          </p:cNvPr>
          <p:cNvCxnSpPr>
            <a:cxnSpLocks/>
          </p:cNvCxnSpPr>
          <p:nvPr/>
        </p:nvCxnSpPr>
        <p:spPr>
          <a:xfrm>
            <a:off x="12340771" y="1638300"/>
            <a:ext cx="0" cy="7478970"/>
          </a:xfrm>
          <a:prstGeom prst="line">
            <a:avLst/>
          </a:prstGeom>
          <a:ln w="152400">
            <a:solidFill>
              <a:srgbClr val="4399A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8AC8A42-2508-4F84-AB26-D9176A26D05B}"/>
              </a:ext>
            </a:extLst>
          </p:cNvPr>
          <p:cNvSpPr/>
          <p:nvPr/>
        </p:nvSpPr>
        <p:spPr>
          <a:xfrm>
            <a:off x="386722" y="7886700"/>
            <a:ext cx="6776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Популяризация отраслевых профессий </a:t>
            </a:r>
          </a:p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профориентация школьников и студентов</a:t>
            </a:r>
          </a:p>
          <a:p>
            <a:pPr marL="342900" indent="-342900">
              <a:buClr>
                <a:srgbClr val="7941DF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Разработка и утверждение перечня профориентационных мероприятий, направленных на популяризацию профессий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7941DF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Формирование актуальных предложений по созданию условий льготного поступления 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6F1130D9-79E4-46A3-94C0-99ECDF95C5C9}"/>
              </a:ext>
            </a:extLst>
          </p:cNvPr>
          <p:cNvCxnSpPr>
            <a:cxnSpLocks/>
          </p:cNvCxnSpPr>
          <p:nvPr/>
        </p:nvCxnSpPr>
        <p:spPr>
          <a:xfrm>
            <a:off x="228600" y="7924800"/>
            <a:ext cx="0" cy="1986528"/>
          </a:xfrm>
          <a:prstGeom prst="line">
            <a:avLst/>
          </a:prstGeom>
          <a:ln w="152400">
            <a:solidFill>
              <a:srgbClr val="7941D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FCBCE5-D5DF-4A0A-B1B6-1AA72F8B6C0C}"/>
              </a:ext>
            </a:extLst>
          </p:cNvPr>
          <p:cNvSpPr/>
          <p:nvPr/>
        </p:nvSpPr>
        <p:spPr>
          <a:xfrm>
            <a:off x="7434939" y="7734300"/>
            <a:ext cx="48259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Создание безопасных и комфортных условий труда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Совершенствование мониторинга систем управления охраной труда;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</a:rPr>
              <a:t>Создание правовой основы для внедрения НОК, для работников, связанных с риском причинения вреда жизни и здоровью граждан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4C318B5D-4405-4D3B-9BA0-DAF8B0EBC977}"/>
              </a:ext>
            </a:extLst>
          </p:cNvPr>
          <p:cNvCxnSpPr>
            <a:cxnSpLocks/>
          </p:cNvCxnSpPr>
          <p:nvPr/>
        </p:nvCxnSpPr>
        <p:spPr>
          <a:xfrm>
            <a:off x="7315200" y="7886046"/>
            <a:ext cx="0" cy="1897778"/>
          </a:xfrm>
          <a:prstGeom prst="line">
            <a:avLst/>
          </a:prstGeom>
          <a:ln w="152400">
            <a:solidFill>
              <a:srgbClr val="97C42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6848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8058</TotalTime>
  <Words>975</Words>
  <Application>Microsoft Office PowerPoint</Application>
  <PresentationFormat>Произвольный</PresentationFormat>
  <Paragraphs>252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Calibri</vt:lpstr>
      <vt:lpstr>Helvetica Neue Medium</vt:lpstr>
      <vt:lpstr>Segoe UI</vt:lpstr>
      <vt:lpstr>Calibri Light</vt:lpstr>
      <vt:lpstr>Times New Roman</vt:lpstr>
      <vt:lpstr>Montserrat-Regular</vt:lpstr>
      <vt:lpstr>Arial</vt:lpstr>
      <vt:lpstr>Tahoma</vt:lpstr>
      <vt:lpstr>Wingdings</vt:lpstr>
      <vt:lpstr>Arial Unicode MS</vt:lpstr>
      <vt:lpstr>Montserrat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Cоздан Правительством Российской Федерации 20 октября 2017 года с целью урегулирования отношений между застройщиками и дольщиками. Снижение рисков в отрасли строительства за счет информационной открытости Информирование участников долевого строительства о</dc:title>
  <dc:creator>Чудновец Ева Валерьевна</dc:creator>
  <cp:lastModifiedBy>Сохранов Сергей Сергеевич</cp:lastModifiedBy>
  <cp:revision>547</cp:revision>
  <dcterms:created xsi:type="dcterms:W3CDTF">2006-08-16T00:00:00Z</dcterms:created>
  <dcterms:modified xsi:type="dcterms:W3CDTF">2026-03-16T12:24:25Z</dcterms:modified>
  <dc:identifier>DAEm98fpz6o</dc:identifier>
</cp:coreProperties>
</file>