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7" r:id="rId2"/>
    <p:sldId id="322" r:id="rId3"/>
    <p:sldId id="333" r:id="rId4"/>
    <p:sldId id="323" r:id="rId5"/>
    <p:sldId id="334" r:id="rId6"/>
    <p:sldId id="335" r:id="rId7"/>
    <p:sldId id="329" r:id="rId8"/>
    <p:sldId id="330" r:id="rId9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2" userDrawn="1">
          <p15:clr>
            <a:srgbClr val="A4A3A4"/>
          </p15:clr>
        </p15:guide>
        <p15:guide id="2" pos="3334" userDrawn="1">
          <p15:clr>
            <a:srgbClr val="A4A3A4"/>
          </p15:clr>
        </p15:guide>
        <p15:guide id="3" orient="horz" pos="17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@vtkn.ru" initials="v" lastIdx="1" clrIdx="0">
    <p:extLst>
      <p:ext uri="{19B8F6BF-5375-455C-9EA6-DF929625EA0E}">
        <p15:presenceInfo xmlns:p15="http://schemas.microsoft.com/office/powerpoint/2012/main" userId="2b429d49d26beb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792"/>
    <a:srgbClr val="FFC000"/>
    <a:srgbClr val="FDF1F2"/>
    <a:srgbClr val="E8ECF2"/>
    <a:srgbClr val="007F34"/>
    <a:srgbClr val="76B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7" autoAdjust="0"/>
    <p:restoredTop sz="84989" autoAdjust="0"/>
  </p:normalViewPr>
  <p:slideViewPr>
    <p:cSldViewPr snapToGrid="0" showGuides="1">
      <p:cViewPr varScale="1">
        <p:scale>
          <a:sx n="129" d="100"/>
          <a:sy n="129" d="100"/>
        </p:scale>
        <p:origin x="870" y="-54"/>
      </p:cViewPr>
      <p:guideLst>
        <p:guide orient="horz" pos="1302"/>
        <p:guide pos="3334"/>
        <p:guide orient="horz" pos="17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537AA-5CA7-4BDA-A82E-85620538EFED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AB707-21AC-4E17-82D9-24A54F5E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2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56007-CC45-40D9-B1CA-9637E3EF1C1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AB707-21AC-4E17-82D9-24A54F5E20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2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AB707-21AC-4E17-82D9-24A54F5E20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AB707-21AC-4E17-82D9-24A54F5E205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05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AB707-21AC-4E17-82D9-24A54F5E205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4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AB707-21AC-4E17-82D9-24A54F5E20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6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AB707-21AC-4E17-82D9-24A54F5E20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99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AB707-21AC-4E17-82D9-24A54F5E20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5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11163"/>
            <a:ext cx="3924300" cy="2221309"/>
          </a:xfrm>
        </p:spPr>
        <p:txBody>
          <a:bodyPr anchor="t"/>
          <a:lstStyle>
            <a:lvl1pPr algn="l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083945"/>
            <a:ext cx="3924300" cy="1540443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2A180C2-7C68-F0CB-2415-D3AE5FA96D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74920" y="411164"/>
            <a:ext cx="3565842" cy="42215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6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69219"/>
            <a:ext cx="7993062" cy="32551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2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369219"/>
            <a:ext cx="381762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682" y="1369219"/>
            <a:ext cx="3943824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1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5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589032" y="2286359"/>
            <a:ext cx="3934802" cy="872436"/>
          </a:xfrm>
        </p:spPr>
        <p:txBody>
          <a:bodyPr anchor="t">
            <a:normAutofit/>
          </a:bodyPr>
          <a:lstStyle/>
          <a:p>
            <a:pPr algn="l"/>
            <a:r>
              <a:rPr lang="ru-RU" sz="2449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в несколько строк</a:t>
            </a:r>
            <a:endParaRPr lang="ru-RU" sz="2449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032" y="3318795"/>
            <a:ext cx="3934802" cy="1241822"/>
          </a:xfrm>
        </p:spPr>
        <p:txBody>
          <a:bodyPr anchor="t">
            <a:normAutofit/>
          </a:bodyPr>
          <a:lstStyle>
            <a:lvl1pPr marL="0" indent="0">
              <a:buNone/>
              <a:defRPr/>
            </a:lvl1pPr>
          </a:lstStyle>
          <a:p>
            <a:pPr algn="l">
              <a:lnSpc>
                <a:spcPct val="100000"/>
              </a:lnSpc>
            </a:pPr>
            <a:r>
              <a:rPr lang="ru-RU" sz="136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Подстрочник. Может быть не более трех предложений. Кратко опишите суть излагаемого</a:t>
            </a:r>
            <a:endParaRPr lang="ru-RU" sz="136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68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2AD6ED8-1B4E-414E-B6FA-30CC15595712}" type="datetime1">
              <a:rPr lang="ru-RU" smtClean="0"/>
              <a:pPr/>
              <a:t>10.12.2025</a:t>
            </a:fld>
            <a:endParaRPr lang="ru-RU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68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68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CAAB3D-FD44-420B-BA1F-FBC3099B13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84" y="3180543"/>
            <a:ext cx="2029667" cy="8186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2" t="32682"/>
          <a:stretch/>
        </p:blipFill>
        <p:spPr>
          <a:xfrm>
            <a:off x="-16292" y="0"/>
            <a:ext cx="5540125" cy="18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411162"/>
            <a:ext cx="3924300" cy="6403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347788"/>
            <a:ext cx="7993062" cy="32849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49" y="4767263"/>
            <a:ext cx="2182813" cy="2009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C0FD909-3090-46D2-AD5D-B8E2B8B851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39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spc="20" baseline="0">
          <a:solidFill>
            <a:srgbClr val="1B479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F26B43"/>
          </p15:clr>
        </p15:guide>
        <p15:guide id="2" orient="horz" pos="259" userDrawn="1">
          <p15:clr>
            <a:srgbClr val="F26B43"/>
          </p15:clr>
        </p15:guide>
        <p15:guide id="3" orient="horz" pos="2913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4150" userDrawn="1">
          <p15:clr>
            <a:srgbClr val="F26B43"/>
          </p15:clr>
        </p15:guide>
        <p15:guide id="7" pos="1587" userDrawn="1">
          <p15:clr>
            <a:srgbClr val="F26B43"/>
          </p15:clr>
        </p15:guide>
        <p15:guide id="8" orient="horz" pos="8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2844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15" y="1382301"/>
            <a:ext cx="1845085" cy="23722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17048" y="1382301"/>
            <a:ext cx="5669653" cy="2367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DCAAB3D-FD44-420B-BA1F-FBC3099B1328}" type="slidenum">
              <a:rPr lang="ru-RU" smtClean="0"/>
              <a:pPr algn="r"/>
              <a:t>1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406540" y="2110960"/>
            <a:ext cx="5328061" cy="11507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b="1" spc="20" dirty="0" smtClean="0">
                <a:solidFill>
                  <a:schemeClr val="bg1"/>
                </a:solidFill>
              </a:rPr>
              <a:t>О программе установки ОДПУ с дистанционным снятием показаний: необходимые условия реализации и возможные эффекты</a:t>
            </a:r>
            <a:endParaRPr lang="ru-RU" sz="1800" b="1" spc="20" dirty="0">
              <a:solidFill>
                <a:schemeClr val="bg1"/>
              </a:solidFill>
            </a:endParaRPr>
          </a:p>
        </p:txBody>
      </p:sp>
      <p:pic>
        <p:nvPicPr>
          <p:cNvPr id="19" name="image1.png">
            <a:extLst>
              <a:ext uri="{FF2B5EF4-FFF2-40B4-BE49-F238E27FC236}">
                <a16:creationId xmlns:a16="http://schemas.microsoft.com/office/drawing/2014/main" xmlns="" id="{79BEFE83-DE46-2F4C-B31B-5297A0F7E5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89" y="364524"/>
            <a:ext cx="1611824" cy="817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AE4172-02D5-4315-CE0E-B936C7A89A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26189">
            <a:off x="5785215" y="2632851"/>
            <a:ext cx="2898864" cy="22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826" y="314714"/>
            <a:ext cx="6095071" cy="640397"/>
          </a:xfrm>
        </p:spPr>
        <p:txBody>
          <a:bodyPr/>
          <a:lstStyle/>
          <a:p>
            <a:r>
              <a:rPr lang="ru-RU" dirty="0" smtClean="0"/>
              <a:t>Текущая ситуация с оснащением МКД общедомовыми приборами учета (ОДПУ)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28576"/>
          <a:stretch/>
        </p:blipFill>
        <p:spPr>
          <a:xfrm>
            <a:off x="4997" y="3946740"/>
            <a:ext cx="9132709" cy="1196760"/>
          </a:xfrm>
          <a:prstGeom prst="rect">
            <a:avLst/>
          </a:prstGeom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xmlns="" id="{79BEFE83-DE46-2F4C-B31B-5297A0F7E5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28" y="176026"/>
            <a:ext cx="1611824" cy="81714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20517" y="972940"/>
            <a:ext cx="4333458" cy="596501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>
                <a:solidFill>
                  <a:srgbClr val="1B4792"/>
                </a:solidFill>
              </a:rPr>
              <a:t>Правовая неопределенность относительно применения положений Закона № 261-ФЗ </a:t>
            </a:r>
            <a:endParaRPr sz="1400" dirty="0">
              <a:solidFill>
                <a:srgbClr val="1B479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AE4172-02D5-4315-CE0E-B936C7A89A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29237">
            <a:off x="5086916" y="1790738"/>
            <a:ext cx="3407087" cy="2630758"/>
          </a:xfrm>
          <a:prstGeom prst="rect">
            <a:avLst/>
          </a:prstGeom>
        </p:spPr>
      </p:pic>
      <p:sp>
        <p:nvSpPr>
          <p:cNvPr id="8" name="object 14"/>
          <p:cNvSpPr/>
          <p:nvPr/>
        </p:nvSpPr>
        <p:spPr>
          <a:xfrm>
            <a:off x="658368" y="1123836"/>
            <a:ext cx="161316" cy="231715"/>
          </a:xfrm>
          <a:custGeom>
            <a:avLst/>
            <a:gdLst/>
            <a:ahLst/>
            <a:cxnLst/>
            <a:rect l="l" t="t" r="r" b="b"/>
            <a:pathLst>
              <a:path w="311980" h="440820">
                <a:moveTo>
                  <a:pt x="311980" y="0"/>
                </a:moveTo>
                <a:lnTo>
                  <a:pt x="242448" y="0"/>
                </a:lnTo>
                <a:lnTo>
                  <a:pt x="249610" y="185194"/>
                </a:lnTo>
                <a:lnTo>
                  <a:pt x="304817" y="185194"/>
                </a:lnTo>
                <a:lnTo>
                  <a:pt x="311980" y="0"/>
                </a:lnTo>
                <a:close/>
              </a:path>
              <a:path w="311980" h="440820">
                <a:moveTo>
                  <a:pt x="43964" y="207684"/>
                </a:moveTo>
                <a:lnTo>
                  <a:pt x="38569" y="189074"/>
                </a:lnTo>
                <a:lnTo>
                  <a:pt x="41591" y="275989"/>
                </a:lnTo>
                <a:lnTo>
                  <a:pt x="53556" y="293686"/>
                </a:lnTo>
                <a:lnTo>
                  <a:pt x="43964" y="207684"/>
                </a:lnTo>
                <a:close/>
              </a:path>
              <a:path w="311980" h="440820">
                <a:moveTo>
                  <a:pt x="21819" y="237875"/>
                </a:moveTo>
                <a:lnTo>
                  <a:pt x="30988" y="257361"/>
                </a:lnTo>
                <a:lnTo>
                  <a:pt x="41591" y="275989"/>
                </a:lnTo>
                <a:lnTo>
                  <a:pt x="38569" y="189074"/>
                </a:lnTo>
                <a:lnTo>
                  <a:pt x="34636" y="169893"/>
                </a:lnTo>
                <a:lnTo>
                  <a:pt x="32229" y="150206"/>
                </a:lnTo>
                <a:lnTo>
                  <a:pt x="31413" y="130076"/>
                </a:lnTo>
                <a:lnTo>
                  <a:pt x="32229" y="109947"/>
                </a:lnTo>
                <a:lnTo>
                  <a:pt x="34636" y="90260"/>
                </a:lnTo>
                <a:lnTo>
                  <a:pt x="38569" y="71080"/>
                </a:lnTo>
                <a:lnTo>
                  <a:pt x="43964" y="52470"/>
                </a:lnTo>
                <a:lnTo>
                  <a:pt x="50759" y="34494"/>
                </a:lnTo>
                <a:lnTo>
                  <a:pt x="58889" y="17215"/>
                </a:lnTo>
                <a:lnTo>
                  <a:pt x="68291" y="698"/>
                </a:lnTo>
                <a:lnTo>
                  <a:pt x="78900" y="-14993"/>
                </a:lnTo>
                <a:lnTo>
                  <a:pt x="90653" y="-29795"/>
                </a:lnTo>
                <a:lnTo>
                  <a:pt x="103487" y="-43645"/>
                </a:lnTo>
                <a:lnTo>
                  <a:pt x="117337" y="-56479"/>
                </a:lnTo>
                <a:lnTo>
                  <a:pt x="132140" y="-68233"/>
                </a:lnTo>
                <a:lnTo>
                  <a:pt x="147831" y="-78842"/>
                </a:lnTo>
                <a:lnTo>
                  <a:pt x="164349" y="-88244"/>
                </a:lnTo>
                <a:lnTo>
                  <a:pt x="181627" y="-96374"/>
                </a:lnTo>
                <a:lnTo>
                  <a:pt x="199604" y="-103169"/>
                </a:lnTo>
                <a:lnTo>
                  <a:pt x="218214" y="-108565"/>
                </a:lnTo>
                <a:lnTo>
                  <a:pt x="237395" y="-112498"/>
                </a:lnTo>
                <a:lnTo>
                  <a:pt x="257082" y="-114905"/>
                </a:lnTo>
                <a:lnTo>
                  <a:pt x="277212" y="-115721"/>
                </a:lnTo>
                <a:lnTo>
                  <a:pt x="297342" y="-114905"/>
                </a:lnTo>
                <a:lnTo>
                  <a:pt x="317029" y="-112498"/>
                </a:lnTo>
                <a:lnTo>
                  <a:pt x="336210" y="-108565"/>
                </a:lnTo>
                <a:lnTo>
                  <a:pt x="354821" y="-103169"/>
                </a:lnTo>
                <a:lnTo>
                  <a:pt x="372797" y="-96374"/>
                </a:lnTo>
                <a:lnTo>
                  <a:pt x="390075" y="-88244"/>
                </a:lnTo>
                <a:lnTo>
                  <a:pt x="406592" y="-78842"/>
                </a:lnTo>
                <a:lnTo>
                  <a:pt x="422284" y="-68233"/>
                </a:lnTo>
                <a:lnTo>
                  <a:pt x="437087" y="-56479"/>
                </a:lnTo>
                <a:lnTo>
                  <a:pt x="450937" y="-43645"/>
                </a:lnTo>
                <a:lnTo>
                  <a:pt x="463770" y="-29795"/>
                </a:lnTo>
                <a:lnTo>
                  <a:pt x="475523" y="-14993"/>
                </a:lnTo>
                <a:lnTo>
                  <a:pt x="486133" y="698"/>
                </a:lnTo>
                <a:lnTo>
                  <a:pt x="495534" y="17215"/>
                </a:lnTo>
                <a:lnTo>
                  <a:pt x="503664" y="34494"/>
                </a:lnTo>
                <a:lnTo>
                  <a:pt x="510459" y="52470"/>
                </a:lnTo>
                <a:lnTo>
                  <a:pt x="515854" y="71080"/>
                </a:lnTo>
                <a:lnTo>
                  <a:pt x="519787" y="90260"/>
                </a:lnTo>
                <a:lnTo>
                  <a:pt x="522194" y="109947"/>
                </a:lnTo>
                <a:lnTo>
                  <a:pt x="523010" y="130076"/>
                </a:lnTo>
                <a:lnTo>
                  <a:pt x="522194" y="150206"/>
                </a:lnTo>
                <a:lnTo>
                  <a:pt x="519787" y="169893"/>
                </a:lnTo>
                <a:lnTo>
                  <a:pt x="515854" y="189074"/>
                </a:lnTo>
                <a:lnTo>
                  <a:pt x="510459" y="207684"/>
                </a:lnTo>
                <a:lnTo>
                  <a:pt x="503664" y="225660"/>
                </a:lnTo>
                <a:lnTo>
                  <a:pt x="495534" y="242938"/>
                </a:lnTo>
                <a:lnTo>
                  <a:pt x="486133" y="259455"/>
                </a:lnTo>
                <a:lnTo>
                  <a:pt x="475523" y="275146"/>
                </a:lnTo>
                <a:lnTo>
                  <a:pt x="463770" y="289949"/>
                </a:lnTo>
                <a:lnTo>
                  <a:pt x="450937" y="303798"/>
                </a:lnTo>
                <a:lnTo>
                  <a:pt x="437087" y="316631"/>
                </a:lnTo>
                <a:lnTo>
                  <a:pt x="422284" y="328384"/>
                </a:lnTo>
                <a:lnTo>
                  <a:pt x="406592" y="338993"/>
                </a:lnTo>
                <a:lnTo>
                  <a:pt x="390075" y="348394"/>
                </a:lnTo>
                <a:lnTo>
                  <a:pt x="372797" y="356524"/>
                </a:lnTo>
                <a:lnTo>
                  <a:pt x="354821" y="363318"/>
                </a:lnTo>
                <a:lnTo>
                  <a:pt x="336210" y="368714"/>
                </a:lnTo>
                <a:lnTo>
                  <a:pt x="317029" y="372646"/>
                </a:lnTo>
                <a:lnTo>
                  <a:pt x="297342" y="375053"/>
                </a:lnTo>
                <a:lnTo>
                  <a:pt x="277212" y="375869"/>
                </a:lnTo>
                <a:lnTo>
                  <a:pt x="257082" y="375053"/>
                </a:lnTo>
                <a:lnTo>
                  <a:pt x="237395" y="372646"/>
                </a:lnTo>
                <a:lnTo>
                  <a:pt x="218214" y="368714"/>
                </a:lnTo>
                <a:lnTo>
                  <a:pt x="199604" y="363318"/>
                </a:lnTo>
                <a:lnTo>
                  <a:pt x="181627" y="356524"/>
                </a:lnTo>
                <a:lnTo>
                  <a:pt x="164349" y="348394"/>
                </a:lnTo>
                <a:lnTo>
                  <a:pt x="147831" y="338993"/>
                </a:lnTo>
                <a:lnTo>
                  <a:pt x="132140" y="328384"/>
                </a:lnTo>
                <a:lnTo>
                  <a:pt x="117337" y="316631"/>
                </a:lnTo>
                <a:lnTo>
                  <a:pt x="103487" y="303798"/>
                </a:lnTo>
                <a:lnTo>
                  <a:pt x="90653" y="289949"/>
                </a:lnTo>
                <a:lnTo>
                  <a:pt x="78900" y="275146"/>
                </a:lnTo>
                <a:lnTo>
                  <a:pt x="68291" y="259455"/>
                </a:lnTo>
                <a:lnTo>
                  <a:pt x="58889" y="242938"/>
                </a:lnTo>
                <a:lnTo>
                  <a:pt x="50759" y="225660"/>
                </a:lnTo>
                <a:lnTo>
                  <a:pt x="43964" y="207684"/>
                </a:lnTo>
                <a:lnTo>
                  <a:pt x="53556" y="293686"/>
                </a:lnTo>
                <a:lnTo>
                  <a:pt x="66812" y="310380"/>
                </a:lnTo>
                <a:lnTo>
                  <a:pt x="81286" y="326000"/>
                </a:lnTo>
                <a:lnTo>
                  <a:pt x="96906" y="340473"/>
                </a:lnTo>
                <a:lnTo>
                  <a:pt x="113600" y="353728"/>
                </a:lnTo>
                <a:lnTo>
                  <a:pt x="131298" y="365693"/>
                </a:lnTo>
                <a:lnTo>
                  <a:pt x="149925" y="376295"/>
                </a:lnTo>
                <a:lnTo>
                  <a:pt x="169412" y="385464"/>
                </a:lnTo>
                <a:lnTo>
                  <a:pt x="189686" y="393127"/>
                </a:lnTo>
                <a:lnTo>
                  <a:pt x="210675" y="399212"/>
                </a:lnTo>
                <a:lnTo>
                  <a:pt x="232307" y="403648"/>
                </a:lnTo>
                <a:lnTo>
                  <a:pt x="254510" y="406362"/>
                </a:lnTo>
                <a:lnTo>
                  <a:pt x="277212" y="407282"/>
                </a:lnTo>
                <a:lnTo>
                  <a:pt x="299914" y="406362"/>
                </a:lnTo>
                <a:lnTo>
                  <a:pt x="322117" y="403648"/>
                </a:lnTo>
                <a:lnTo>
                  <a:pt x="343749" y="399212"/>
                </a:lnTo>
                <a:lnTo>
                  <a:pt x="364738" y="393127"/>
                </a:lnTo>
                <a:lnTo>
                  <a:pt x="385012" y="385464"/>
                </a:lnTo>
                <a:lnTo>
                  <a:pt x="404498" y="376295"/>
                </a:lnTo>
                <a:lnTo>
                  <a:pt x="423126" y="365693"/>
                </a:lnTo>
                <a:lnTo>
                  <a:pt x="440823" y="353728"/>
                </a:lnTo>
                <a:lnTo>
                  <a:pt x="457518" y="340473"/>
                </a:lnTo>
                <a:lnTo>
                  <a:pt x="473138" y="326000"/>
                </a:lnTo>
                <a:lnTo>
                  <a:pt x="487612" y="310380"/>
                </a:lnTo>
                <a:lnTo>
                  <a:pt x="500867" y="293686"/>
                </a:lnTo>
                <a:lnTo>
                  <a:pt x="512832" y="275989"/>
                </a:lnTo>
                <a:lnTo>
                  <a:pt x="523435" y="257361"/>
                </a:lnTo>
                <a:lnTo>
                  <a:pt x="532604" y="237875"/>
                </a:lnTo>
                <a:lnTo>
                  <a:pt x="540267" y="217602"/>
                </a:lnTo>
                <a:lnTo>
                  <a:pt x="546353" y="196613"/>
                </a:lnTo>
                <a:lnTo>
                  <a:pt x="550789" y="174981"/>
                </a:lnTo>
                <a:lnTo>
                  <a:pt x="553503" y="152779"/>
                </a:lnTo>
                <a:lnTo>
                  <a:pt x="554423" y="130076"/>
                </a:lnTo>
                <a:lnTo>
                  <a:pt x="553503" y="107374"/>
                </a:lnTo>
                <a:lnTo>
                  <a:pt x="550789" y="85171"/>
                </a:lnTo>
                <a:lnTo>
                  <a:pt x="546353" y="63539"/>
                </a:lnTo>
                <a:lnTo>
                  <a:pt x="540267" y="42550"/>
                </a:lnTo>
                <a:lnTo>
                  <a:pt x="532604" y="22277"/>
                </a:lnTo>
                <a:lnTo>
                  <a:pt x="523435" y="2790"/>
                </a:lnTo>
                <a:lnTo>
                  <a:pt x="512832" y="-15837"/>
                </a:lnTo>
                <a:lnTo>
                  <a:pt x="500867" y="-33534"/>
                </a:lnTo>
                <a:lnTo>
                  <a:pt x="487612" y="-50229"/>
                </a:lnTo>
                <a:lnTo>
                  <a:pt x="473138" y="-65849"/>
                </a:lnTo>
                <a:lnTo>
                  <a:pt x="457518" y="-80322"/>
                </a:lnTo>
                <a:lnTo>
                  <a:pt x="440823" y="-93578"/>
                </a:lnTo>
                <a:lnTo>
                  <a:pt x="423126" y="-105543"/>
                </a:lnTo>
                <a:lnTo>
                  <a:pt x="404498" y="-116146"/>
                </a:lnTo>
                <a:lnTo>
                  <a:pt x="385012" y="-125315"/>
                </a:lnTo>
                <a:lnTo>
                  <a:pt x="364738" y="-132978"/>
                </a:lnTo>
                <a:lnTo>
                  <a:pt x="343749" y="-139064"/>
                </a:lnTo>
                <a:lnTo>
                  <a:pt x="322117" y="-143499"/>
                </a:lnTo>
                <a:lnTo>
                  <a:pt x="299914" y="-146214"/>
                </a:lnTo>
                <a:lnTo>
                  <a:pt x="277212" y="-147134"/>
                </a:lnTo>
                <a:lnTo>
                  <a:pt x="254510" y="-146214"/>
                </a:lnTo>
                <a:lnTo>
                  <a:pt x="232307" y="-143499"/>
                </a:lnTo>
                <a:lnTo>
                  <a:pt x="210675" y="-139064"/>
                </a:lnTo>
                <a:lnTo>
                  <a:pt x="189686" y="-132978"/>
                </a:lnTo>
                <a:lnTo>
                  <a:pt x="169412" y="-125315"/>
                </a:lnTo>
                <a:lnTo>
                  <a:pt x="149925" y="-116146"/>
                </a:lnTo>
                <a:lnTo>
                  <a:pt x="131298" y="-105543"/>
                </a:lnTo>
                <a:lnTo>
                  <a:pt x="113600" y="-93578"/>
                </a:lnTo>
                <a:lnTo>
                  <a:pt x="96906" y="-80322"/>
                </a:lnTo>
                <a:lnTo>
                  <a:pt x="81286" y="-65849"/>
                </a:lnTo>
                <a:lnTo>
                  <a:pt x="66812" y="-50229"/>
                </a:lnTo>
                <a:lnTo>
                  <a:pt x="53556" y="-33534"/>
                </a:lnTo>
                <a:lnTo>
                  <a:pt x="41591" y="-15837"/>
                </a:lnTo>
                <a:lnTo>
                  <a:pt x="30988" y="2790"/>
                </a:lnTo>
                <a:lnTo>
                  <a:pt x="21819" y="22277"/>
                </a:lnTo>
                <a:lnTo>
                  <a:pt x="14156" y="42550"/>
                </a:lnTo>
                <a:lnTo>
                  <a:pt x="8070" y="63539"/>
                </a:lnTo>
                <a:lnTo>
                  <a:pt x="3634" y="85171"/>
                </a:lnTo>
                <a:lnTo>
                  <a:pt x="920" y="107374"/>
                </a:lnTo>
                <a:lnTo>
                  <a:pt x="0" y="130076"/>
                </a:lnTo>
                <a:lnTo>
                  <a:pt x="920" y="152779"/>
                </a:lnTo>
                <a:lnTo>
                  <a:pt x="3634" y="174981"/>
                </a:lnTo>
                <a:lnTo>
                  <a:pt x="8070" y="196613"/>
                </a:lnTo>
                <a:lnTo>
                  <a:pt x="14156" y="217602"/>
                </a:lnTo>
                <a:lnTo>
                  <a:pt x="21819" y="237875"/>
                </a:lnTo>
                <a:close/>
              </a:path>
              <a:path w="311980" h="440820">
                <a:moveTo>
                  <a:pt x="242792" y="214020"/>
                </a:moveTo>
                <a:lnTo>
                  <a:pt x="242792" y="260143"/>
                </a:lnTo>
                <a:lnTo>
                  <a:pt x="311629" y="260143"/>
                </a:lnTo>
                <a:lnTo>
                  <a:pt x="311629" y="214020"/>
                </a:lnTo>
                <a:lnTo>
                  <a:pt x="242792" y="2140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20516" y="2801179"/>
            <a:ext cx="4172595" cy="8563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1B4792"/>
                </a:solidFill>
              </a:rPr>
              <a:t>Управляющие организации и собственники помещений в МКД не допускают РСО к месту установки ОДПУ либо выводят уже установленные ОДПУ из строя</a:t>
            </a:r>
            <a:endParaRPr lang="ru-RU" sz="1400" dirty="0">
              <a:solidFill>
                <a:srgbClr val="1B4792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20517" y="1783041"/>
            <a:ext cx="3784844" cy="7289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1B4792"/>
                </a:solidFill>
              </a:rPr>
              <a:t>Существующие механизмы не стимулируют управляющие организации и собственников помещений в МКД устанавливать ОДПУ</a:t>
            </a:r>
            <a:endParaRPr lang="ru-RU" sz="1400" dirty="0">
              <a:solidFill>
                <a:srgbClr val="1B4792"/>
              </a:solidFill>
            </a:endParaRPr>
          </a:p>
        </p:txBody>
      </p:sp>
      <p:sp>
        <p:nvSpPr>
          <p:cNvPr id="11" name="object 14"/>
          <p:cNvSpPr/>
          <p:nvPr/>
        </p:nvSpPr>
        <p:spPr>
          <a:xfrm>
            <a:off x="658368" y="1961148"/>
            <a:ext cx="161316" cy="231715"/>
          </a:xfrm>
          <a:custGeom>
            <a:avLst/>
            <a:gdLst/>
            <a:ahLst/>
            <a:cxnLst/>
            <a:rect l="l" t="t" r="r" b="b"/>
            <a:pathLst>
              <a:path w="311980" h="440820">
                <a:moveTo>
                  <a:pt x="311980" y="0"/>
                </a:moveTo>
                <a:lnTo>
                  <a:pt x="242448" y="0"/>
                </a:lnTo>
                <a:lnTo>
                  <a:pt x="249610" y="185194"/>
                </a:lnTo>
                <a:lnTo>
                  <a:pt x="304817" y="185194"/>
                </a:lnTo>
                <a:lnTo>
                  <a:pt x="311980" y="0"/>
                </a:lnTo>
                <a:close/>
              </a:path>
              <a:path w="311980" h="440820">
                <a:moveTo>
                  <a:pt x="43964" y="207684"/>
                </a:moveTo>
                <a:lnTo>
                  <a:pt x="38569" y="189074"/>
                </a:lnTo>
                <a:lnTo>
                  <a:pt x="41591" y="275989"/>
                </a:lnTo>
                <a:lnTo>
                  <a:pt x="53556" y="293686"/>
                </a:lnTo>
                <a:lnTo>
                  <a:pt x="43964" y="207684"/>
                </a:lnTo>
                <a:close/>
              </a:path>
              <a:path w="311980" h="440820">
                <a:moveTo>
                  <a:pt x="21819" y="237875"/>
                </a:moveTo>
                <a:lnTo>
                  <a:pt x="30988" y="257361"/>
                </a:lnTo>
                <a:lnTo>
                  <a:pt x="41591" y="275989"/>
                </a:lnTo>
                <a:lnTo>
                  <a:pt x="38569" y="189074"/>
                </a:lnTo>
                <a:lnTo>
                  <a:pt x="34636" y="169893"/>
                </a:lnTo>
                <a:lnTo>
                  <a:pt x="32229" y="150206"/>
                </a:lnTo>
                <a:lnTo>
                  <a:pt x="31413" y="130076"/>
                </a:lnTo>
                <a:lnTo>
                  <a:pt x="32229" y="109947"/>
                </a:lnTo>
                <a:lnTo>
                  <a:pt x="34636" y="90260"/>
                </a:lnTo>
                <a:lnTo>
                  <a:pt x="38569" y="71080"/>
                </a:lnTo>
                <a:lnTo>
                  <a:pt x="43964" y="52470"/>
                </a:lnTo>
                <a:lnTo>
                  <a:pt x="50759" y="34494"/>
                </a:lnTo>
                <a:lnTo>
                  <a:pt x="58889" y="17215"/>
                </a:lnTo>
                <a:lnTo>
                  <a:pt x="68291" y="698"/>
                </a:lnTo>
                <a:lnTo>
                  <a:pt x="78900" y="-14993"/>
                </a:lnTo>
                <a:lnTo>
                  <a:pt x="90653" y="-29795"/>
                </a:lnTo>
                <a:lnTo>
                  <a:pt x="103487" y="-43645"/>
                </a:lnTo>
                <a:lnTo>
                  <a:pt x="117337" y="-56479"/>
                </a:lnTo>
                <a:lnTo>
                  <a:pt x="132140" y="-68233"/>
                </a:lnTo>
                <a:lnTo>
                  <a:pt x="147831" y="-78842"/>
                </a:lnTo>
                <a:lnTo>
                  <a:pt x="164349" y="-88244"/>
                </a:lnTo>
                <a:lnTo>
                  <a:pt x="181627" y="-96374"/>
                </a:lnTo>
                <a:lnTo>
                  <a:pt x="199604" y="-103169"/>
                </a:lnTo>
                <a:lnTo>
                  <a:pt x="218214" y="-108565"/>
                </a:lnTo>
                <a:lnTo>
                  <a:pt x="237395" y="-112498"/>
                </a:lnTo>
                <a:lnTo>
                  <a:pt x="257082" y="-114905"/>
                </a:lnTo>
                <a:lnTo>
                  <a:pt x="277212" y="-115721"/>
                </a:lnTo>
                <a:lnTo>
                  <a:pt x="297342" y="-114905"/>
                </a:lnTo>
                <a:lnTo>
                  <a:pt x="317029" y="-112498"/>
                </a:lnTo>
                <a:lnTo>
                  <a:pt x="336210" y="-108565"/>
                </a:lnTo>
                <a:lnTo>
                  <a:pt x="354821" y="-103169"/>
                </a:lnTo>
                <a:lnTo>
                  <a:pt x="372797" y="-96374"/>
                </a:lnTo>
                <a:lnTo>
                  <a:pt x="390075" y="-88244"/>
                </a:lnTo>
                <a:lnTo>
                  <a:pt x="406592" y="-78842"/>
                </a:lnTo>
                <a:lnTo>
                  <a:pt x="422284" y="-68233"/>
                </a:lnTo>
                <a:lnTo>
                  <a:pt x="437087" y="-56479"/>
                </a:lnTo>
                <a:lnTo>
                  <a:pt x="450937" y="-43645"/>
                </a:lnTo>
                <a:lnTo>
                  <a:pt x="463770" y="-29795"/>
                </a:lnTo>
                <a:lnTo>
                  <a:pt x="475523" y="-14993"/>
                </a:lnTo>
                <a:lnTo>
                  <a:pt x="486133" y="698"/>
                </a:lnTo>
                <a:lnTo>
                  <a:pt x="495534" y="17215"/>
                </a:lnTo>
                <a:lnTo>
                  <a:pt x="503664" y="34494"/>
                </a:lnTo>
                <a:lnTo>
                  <a:pt x="510459" y="52470"/>
                </a:lnTo>
                <a:lnTo>
                  <a:pt x="515854" y="71080"/>
                </a:lnTo>
                <a:lnTo>
                  <a:pt x="519787" y="90260"/>
                </a:lnTo>
                <a:lnTo>
                  <a:pt x="522194" y="109947"/>
                </a:lnTo>
                <a:lnTo>
                  <a:pt x="523010" y="130076"/>
                </a:lnTo>
                <a:lnTo>
                  <a:pt x="522194" y="150206"/>
                </a:lnTo>
                <a:lnTo>
                  <a:pt x="519787" y="169893"/>
                </a:lnTo>
                <a:lnTo>
                  <a:pt x="515854" y="189074"/>
                </a:lnTo>
                <a:lnTo>
                  <a:pt x="510459" y="207684"/>
                </a:lnTo>
                <a:lnTo>
                  <a:pt x="503664" y="225660"/>
                </a:lnTo>
                <a:lnTo>
                  <a:pt x="495534" y="242938"/>
                </a:lnTo>
                <a:lnTo>
                  <a:pt x="486133" y="259455"/>
                </a:lnTo>
                <a:lnTo>
                  <a:pt x="475523" y="275146"/>
                </a:lnTo>
                <a:lnTo>
                  <a:pt x="463770" y="289949"/>
                </a:lnTo>
                <a:lnTo>
                  <a:pt x="450937" y="303798"/>
                </a:lnTo>
                <a:lnTo>
                  <a:pt x="437087" y="316631"/>
                </a:lnTo>
                <a:lnTo>
                  <a:pt x="422284" y="328384"/>
                </a:lnTo>
                <a:lnTo>
                  <a:pt x="406592" y="338993"/>
                </a:lnTo>
                <a:lnTo>
                  <a:pt x="390075" y="348394"/>
                </a:lnTo>
                <a:lnTo>
                  <a:pt x="372797" y="356524"/>
                </a:lnTo>
                <a:lnTo>
                  <a:pt x="354821" y="363318"/>
                </a:lnTo>
                <a:lnTo>
                  <a:pt x="336210" y="368714"/>
                </a:lnTo>
                <a:lnTo>
                  <a:pt x="317029" y="372646"/>
                </a:lnTo>
                <a:lnTo>
                  <a:pt x="297342" y="375053"/>
                </a:lnTo>
                <a:lnTo>
                  <a:pt x="277212" y="375869"/>
                </a:lnTo>
                <a:lnTo>
                  <a:pt x="257082" y="375053"/>
                </a:lnTo>
                <a:lnTo>
                  <a:pt x="237395" y="372646"/>
                </a:lnTo>
                <a:lnTo>
                  <a:pt x="218214" y="368714"/>
                </a:lnTo>
                <a:lnTo>
                  <a:pt x="199604" y="363318"/>
                </a:lnTo>
                <a:lnTo>
                  <a:pt x="181627" y="356524"/>
                </a:lnTo>
                <a:lnTo>
                  <a:pt x="164349" y="348394"/>
                </a:lnTo>
                <a:lnTo>
                  <a:pt x="147831" y="338993"/>
                </a:lnTo>
                <a:lnTo>
                  <a:pt x="132140" y="328384"/>
                </a:lnTo>
                <a:lnTo>
                  <a:pt x="117337" y="316631"/>
                </a:lnTo>
                <a:lnTo>
                  <a:pt x="103487" y="303798"/>
                </a:lnTo>
                <a:lnTo>
                  <a:pt x="90653" y="289949"/>
                </a:lnTo>
                <a:lnTo>
                  <a:pt x="78900" y="275146"/>
                </a:lnTo>
                <a:lnTo>
                  <a:pt x="68291" y="259455"/>
                </a:lnTo>
                <a:lnTo>
                  <a:pt x="58889" y="242938"/>
                </a:lnTo>
                <a:lnTo>
                  <a:pt x="50759" y="225660"/>
                </a:lnTo>
                <a:lnTo>
                  <a:pt x="43964" y="207684"/>
                </a:lnTo>
                <a:lnTo>
                  <a:pt x="53556" y="293686"/>
                </a:lnTo>
                <a:lnTo>
                  <a:pt x="66812" y="310380"/>
                </a:lnTo>
                <a:lnTo>
                  <a:pt x="81286" y="326000"/>
                </a:lnTo>
                <a:lnTo>
                  <a:pt x="96906" y="340473"/>
                </a:lnTo>
                <a:lnTo>
                  <a:pt x="113600" y="353728"/>
                </a:lnTo>
                <a:lnTo>
                  <a:pt x="131298" y="365693"/>
                </a:lnTo>
                <a:lnTo>
                  <a:pt x="149925" y="376295"/>
                </a:lnTo>
                <a:lnTo>
                  <a:pt x="169412" y="385464"/>
                </a:lnTo>
                <a:lnTo>
                  <a:pt x="189686" y="393127"/>
                </a:lnTo>
                <a:lnTo>
                  <a:pt x="210675" y="399212"/>
                </a:lnTo>
                <a:lnTo>
                  <a:pt x="232307" y="403648"/>
                </a:lnTo>
                <a:lnTo>
                  <a:pt x="254510" y="406362"/>
                </a:lnTo>
                <a:lnTo>
                  <a:pt x="277212" y="407282"/>
                </a:lnTo>
                <a:lnTo>
                  <a:pt x="299914" y="406362"/>
                </a:lnTo>
                <a:lnTo>
                  <a:pt x="322117" y="403648"/>
                </a:lnTo>
                <a:lnTo>
                  <a:pt x="343749" y="399212"/>
                </a:lnTo>
                <a:lnTo>
                  <a:pt x="364738" y="393127"/>
                </a:lnTo>
                <a:lnTo>
                  <a:pt x="385012" y="385464"/>
                </a:lnTo>
                <a:lnTo>
                  <a:pt x="404498" y="376295"/>
                </a:lnTo>
                <a:lnTo>
                  <a:pt x="423126" y="365693"/>
                </a:lnTo>
                <a:lnTo>
                  <a:pt x="440823" y="353728"/>
                </a:lnTo>
                <a:lnTo>
                  <a:pt x="457518" y="340473"/>
                </a:lnTo>
                <a:lnTo>
                  <a:pt x="473138" y="326000"/>
                </a:lnTo>
                <a:lnTo>
                  <a:pt x="487612" y="310380"/>
                </a:lnTo>
                <a:lnTo>
                  <a:pt x="500867" y="293686"/>
                </a:lnTo>
                <a:lnTo>
                  <a:pt x="512832" y="275989"/>
                </a:lnTo>
                <a:lnTo>
                  <a:pt x="523435" y="257361"/>
                </a:lnTo>
                <a:lnTo>
                  <a:pt x="532604" y="237875"/>
                </a:lnTo>
                <a:lnTo>
                  <a:pt x="540267" y="217602"/>
                </a:lnTo>
                <a:lnTo>
                  <a:pt x="546353" y="196613"/>
                </a:lnTo>
                <a:lnTo>
                  <a:pt x="550789" y="174981"/>
                </a:lnTo>
                <a:lnTo>
                  <a:pt x="553503" y="152779"/>
                </a:lnTo>
                <a:lnTo>
                  <a:pt x="554423" y="130076"/>
                </a:lnTo>
                <a:lnTo>
                  <a:pt x="553503" y="107374"/>
                </a:lnTo>
                <a:lnTo>
                  <a:pt x="550789" y="85171"/>
                </a:lnTo>
                <a:lnTo>
                  <a:pt x="546353" y="63539"/>
                </a:lnTo>
                <a:lnTo>
                  <a:pt x="540267" y="42550"/>
                </a:lnTo>
                <a:lnTo>
                  <a:pt x="532604" y="22277"/>
                </a:lnTo>
                <a:lnTo>
                  <a:pt x="523435" y="2790"/>
                </a:lnTo>
                <a:lnTo>
                  <a:pt x="512832" y="-15837"/>
                </a:lnTo>
                <a:lnTo>
                  <a:pt x="500867" y="-33534"/>
                </a:lnTo>
                <a:lnTo>
                  <a:pt x="487612" y="-50229"/>
                </a:lnTo>
                <a:lnTo>
                  <a:pt x="473138" y="-65849"/>
                </a:lnTo>
                <a:lnTo>
                  <a:pt x="457518" y="-80322"/>
                </a:lnTo>
                <a:lnTo>
                  <a:pt x="440823" y="-93578"/>
                </a:lnTo>
                <a:lnTo>
                  <a:pt x="423126" y="-105543"/>
                </a:lnTo>
                <a:lnTo>
                  <a:pt x="404498" y="-116146"/>
                </a:lnTo>
                <a:lnTo>
                  <a:pt x="385012" y="-125315"/>
                </a:lnTo>
                <a:lnTo>
                  <a:pt x="364738" y="-132978"/>
                </a:lnTo>
                <a:lnTo>
                  <a:pt x="343749" y="-139064"/>
                </a:lnTo>
                <a:lnTo>
                  <a:pt x="322117" y="-143499"/>
                </a:lnTo>
                <a:lnTo>
                  <a:pt x="299914" y="-146214"/>
                </a:lnTo>
                <a:lnTo>
                  <a:pt x="277212" y="-147134"/>
                </a:lnTo>
                <a:lnTo>
                  <a:pt x="254510" y="-146214"/>
                </a:lnTo>
                <a:lnTo>
                  <a:pt x="232307" y="-143499"/>
                </a:lnTo>
                <a:lnTo>
                  <a:pt x="210675" y="-139064"/>
                </a:lnTo>
                <a:lnTo>
                  <a:pt x="189686" y="-132978"/>
                </a:lnTo>
                <a:lnTo>
                  <a:pt x="169412" y="-125315"/>
                </a:lnTo>
                <a:lnTo>
                  <a:pt x="149925" y="-116146"/>
                </a:lnTo>
                <a:lnTo>
                  <a:pt x="131298" y="-105543"/>
                </a:lnTo>
                <a:lnTo>
                  <a:pt x="113600" y="-93578"/>
                </a:lnTo>
                <a:lnTo>
                  <a:pt x="96906" y="-80322"/>
                </a:lnTo>
                <a:lnTo>
                  <a:pt x="81286" y="-65849"/>
                </a:lnTo>
                <a:lnTo>
                  <a:pt x="66812" y="-50229"/>
                </a:lnTo>
                <a:lnTo>
                  <a:pt x="53556" y="-33534"/>
                </a:lnTo>
                <a:lnTo>
                  <a:pt x="41591" y="-15837"/>
                </a:lnTo>
                <a:lnTo>
                  <a:pt x="30988" y="2790"/>
                </a:lnTo>
                <a:lnTo>
                  <a:pt x="21819" y="22277"/>
                </a:lnTo>
                <a:lnTo>
                  <a:pt x="14156" y="42550"/>
                </a:lnTo>
                <a:lnTo>
                  <a:pt x="8070" y="63539"/>
                </a:lnTo>
                <a:lnTo>
                  <a:pt x="3634" y="85171"/>
                </a:lnTo>
                <a:lnTo>
                  <a:pt x="920" y="107374"/>
                </a:lnTo>
                <a:lnTo>
                  <a:pt x="0" y="130076"/>
                </a:lnTo>
                <a:lnTo>
                  <a:pt x="920" y="152779"/>
                </a:lnTo>
                <a:lnTo>
                  <a:pt x="3634" y="174981"/>
                </a:lnTo>
                <a:lnTo>
                  <a:pt x="8070" y="196613"/>
                </a:lnTo>
                <a:lnTo>
                  <a:pt x="14156" y="217602"/>
                </a:lnTo>
                <a:lnTo>
                  <a:pt x="21819" y="237875"/>
                </a:lnTo>
                <a:close/>
              </a:path>
              <a:path w="311980" h="440820">
                <a:moveTo>
                  <a:pt x="242792" y="214020"/>
                </a:moveTo>
                <a:lnTo>
                  <a:pt x="242792" y="260143"/>
                </a:lnTo>
                <a:lnTo>
                  <a:pt x="311629" y="260143"/>
                </a:lnTo>
                <a:lnTo>
                  <a:pt x="311629" y="214020"/>
                </a:lnTo>
                <a:lnTo>
                  <a:pt x="242792" y="2140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4"/>
          <p:cNvSpPr/>
          <p:nvPr/>
        </p:nvSpPr>
        <p:spPr>
          <a:xfrm>
            <a:off x="667730" y="3113486"/>
            <a:ext cx="161316" cy="231715"/>
          </a:xfrm>
          <a:custGeom>
            <a:avLst/>
            <a:gdLst/>
            <a:ahLst/>
            <a:cxnLst/>
            <a:rect l="l" t="t" r="r" b="b"/>
            <a:pathLst>
              <a:path w="311980" h="440820">
                <a:moveTo>
                  <a:pt x="311980" y="0"/>
                </a:moveTo>
                <a:lnTo>
                  <a:pt x="242448" y="0"/>
                </a:lnTo>
                <a:lnTo>
                  <a:pt x="249610" y="185194"/>
                </a:lnTo>
                <a:lnTo>
                  <a:pt x="304817" y="185194"/>
                </a:lnTo>
                <a:lnTo>
                  <a:pt x="311980" y="0"/>
                </a:lnTo>
                <a:close/>
              </a:path>
              <a:path w="311980" h="440820">
                <a:moveTo>
                  <a:pt x="43964" y="207684"/>
                </a:moveTo>
                <a:lnTo>
                  <a:pt x="38569" y="189074"/>
                </a:lnTo>
                <a:lnTo>
                  <a:pt x="41591" y="275989"/>
                </a:lnTo>
                <a:lnTo>
                  <a:pt x="53556" y="293686"/>
                </a:lnTo>
                <a:lnTo>
                  <a:pt x="43964" y="207684"/>
                </a:lnTo>
                <a:close/>
              </a:path>
              <a:path w="311980" h="440820">
                <a:moveTo>
                  <a:pt x="21819" y="237875"/>
                </a:moveTo>
                <a:lnTo>
                  <a:pt x="30988" y="257361"/>
                </a:lnTo>
                <a:lnTo>
                  <a:pt x="41591" y="275989"/>
                </a:lnTo>
                <a:lnTo>
                  <a:pt x="38569" y="189074"/>
                </a:lnTo>
                <a:lnTo>
                  <a:pt x="34636" y="169893"/>
                </a:lnTo>
                <a:lnTo>
                  <a:pt x="32229" y="150206"/>
                </a:lnTo>
                <a:lnTo>
                  <a:pt x="31413" y="130076"/>
                </a:lnTo>
                <a:lnTo>
                  <a:pt x="32229" y="109947"/>
                </a:lnTo>
                <a:lnTo>
                  <a:pt x="34636" y="90260"/>
                </a:lnTo>
                <a:lnTo>
                  <a:pt x="38569" y="71080"/>
                </a:lnTo>
                <a:lnTo>
                  <a:pt x="43964" y="52470"/>
                </a:lnTo>
                <a:lnTo>
                  <a:pt x="50759" y="34494"/>
                </a:lnTo>
                <a:lnTo>
                  <a:pt x="58889" y="17215"/>
                </a:lnTo>
                <a:lnTo>
                  <a:pt x="68291" y="698"/>
                </a:lnTo>
                <a:lnTo>
                  <a:pt x="78900" y="-14993"/>
                </a:lnTo>
                <a:lnTo>
                  <a:pt x="90653" y="-29795"/>
                </a:lnTo>
                <a:lnTo>
                  <a:pt x="103487" y="-43645"/>
                </a:lnTo>
                <a:lnTo>
                  <a:pt x="117337" y="-56479"/>
                </a:lnTo>
                <a:lnTo>
                  <a:pt x="132140" y="-68233"/>
                </a:lnTo>
                <a:lnTo>
                  <a:pt x="147831" y="-78842"/>
                </a:lnTo>
                <a:lnTo>
                  <a:pt x="164349" y="-88244"/>
                </a:lnTo>
                <a:lnTo>
                  <a:pt x="181627" y="-96374"/>
                </a:lnTo>
                <a:lnTo>
                  <a:pt x="199604" y="-103169"/>
                </a:lnTo>
                <a:lnTo>
                  <a:pt x="218214" y="-108565"/>
                </a:lnTo>
                <a:lnTo>
                  <a:pt x="237395" y="-112498"/>
                </a:lnTo>
                <a:lnTo>
                  <a:pt x="257082" y="-114905"/>
                </a:lnTo>
                <a:lnTo>
                  <a:pt x="277212" y="-115721"/>
                </a:lnTo>
                <a:lnTo>
                  <a:pt x="297342" y="-114905"/>
                </a:lnTo>
                <a:lnTo>
                  <a:pt x="317029" y="-112498"/>
                </a:lnTo>
                <a:lnTo>
                  <a:pt x="336210" y="-108565"/>
                </a:lnTo>
                <a:lnTo>
                  <a:pt x="354821" y="-103169"/>
                </a:lnTo>
                <a:lnTo>
                  <a:pt x="372797" y="-96374"/>
                </a:lnTo>
                <a:lnTo>
                  <a:pt x="390075" y="-88244"/>
                </a:lnTo>
                <a:lnTo>
                  <a:pt x="406592" y="-78842"/>
                </a:lnTo>
                <a:lnTo>
                  <a:pt x="422284" y="-68233"/>
                </a:lnTo>
                <a:lnTo>
                  <a:pt x="437087" y="-56479"/>
                </a:lnTo>
                <a:lnTo>
                  <a:pt x="450937" y="-43645"/>
                </a:lnTo>
                <a:lnTo>
                  <a:pt x="463770" y="-29795"/>
                </a:lnTo>
                <a:lnTo>
                  <a:pt x="475523" y="-14993"/>
                </a:lnTo>
                <a:lnTo>
                  <a:pt x="486133" y="698"/>
                </a:lnTo>
                <a:lnTo>
                  <a:pt x="495534" y="17215"/>
                </a:lnTo>
                <a:lnTo>
                  <a:pt x="503664" y="34494"/>
                </a:lnTo>
                <a:lnTo>
                  <a:pt x="510459" y="52470"/>
                </a:lnTo>
                <a:lnTo>
                  <a:pt x="515854" y="71080"/>
                </a:lnTo>
                <a:lnTo>
                  <a:pt x="519787" y="90260"/>
                </a:lnTo>
                <a:lnTo>
                  <a:pt x="522194" y="109947"/>
                </a:lnTo>
                <a:lnTo>
                  <a:pt x="523010" y="130076"/>
                </a:lnTo>
                <a:lnTo>
                  <a:pt x="522194" y="150206"/>
                </a:lnTo>
                <a:lnTo>
                  <a:pt x="519787" y="169893"/>
                </a:lnTo>
                <a:lnTo>
                  <a:pt x="515854" y="189074"/>
                </a:lnTo>
                <a:lnTo>
                  <a:pt x="510459" y="207684"/>
                </a:lnTo>
                <a:lnTo>
                  <a:pt x="503664" y="225660"/>
                </a:lnTo>
                <a:lnTo>
                  <a:pt x="495534" y="242938"/>
                </a:lnTo>
                <a:lnTo>
                  <a:pt x="486133" y="259455"/>
                </a:lnTo>
                <a:lnTo>
                  <a:pt x="475523" y="275146"/>
                </a:lnTo>
                <a:lnTo>
                  <a:pt x="463770" y="289949"/>
                </a:lnTo>
                <a:lnTo>
                  <a:pt x="450937" y="303798"/>
                </a:lnTo>
                <a:lnTo>
                  <a:pt x="437087" y="316631"/>
                </a:lnTo>
                <a:lnTo>
                  <a:pt x="422284" y="328384"/>
                </a:lnTo>
                <a:lnTo>
                  <a:pt x="406592" y="338993"/>
                </a:lnTo>
                <a:lnTo>
                  <a:pt x="390075" y="348394"/>
                </a:lnTo>
                <a:lnTo>
                  <a:pt x="372797" y="356524"/>
                </a:lnTo>
                <a:lnTo>
                  <a:pt x="354821" y="363318"/>
                </a:lnTo>
                <a:lnTo>
                  <a:pt x="336210" y="368714"/>
                </a:lnTo>
                <a:lnTo>
                  <a:pt x="317029" y="372646"/>
                </a:lnTo>
                <a:lnTo>
                  <a:pt x="297342" y="375053"/>
                </a:lnTo>
                <a:lnTo>
                  <a:pt x="277212" y="375869"/>
                </a:lnTo>
                <a:lnTo>
                  <a:pt x="257082" y="375053"/>
                </a:lnTo>
                <a:lnTo>
                  <a:pt x="237395" y="372646"/>
                </a:lnTo>
                <a:lnTo>
                  <a:pt x="218214" y="368714"/>
                </a:lnTo>
                <a:lnTo>
                  <a:pt x="199604" y="363318"/>
                </a:lnTo>
                <a:lnTo>
                  <a:pt x="181627" y="356524"/>
                </a:lnTo>
                <a:lnTo>
                  <a:pt x="164349" y="348394"/>
                </a:lnTo>
                <a:lnTo>
                  <a:pt x="147831" y="338993"/>
                </a:lnTo>
                <a:lnTo>
                  <a:pt x="132140" y="328384"/>
                </a:lnTo>
                <a:lnTo>
                  <a:pt x="117337" y="316631"/>
                </a:lnTo>
                <a:lnTo>
                  <a:pt x="103487" y="303798"/>
                </a:lnTo>
                <a:lnTo>
                  <a:pt x="90653" y="289949"/>
                </a:lnTo>
                <a:lnTo>
                  <a:pt x="78900" y="275146"/>
                </a:lnTo>
                <a:lnTo>
                  <a:pt x="68291" y="259455"/>
                </a:lnTo>
                <a:lnTo>
                  <a:pt x="58889" y="242938"/>
                </a:lnTo>
                <a:lnTo>
                  <a:pt x="50759" y="225660"/>
                </a:lnTo>
                <a:lnTo>
                  <a:pt x="43964" y="207684"/>
                </a:lnTo>
                <a:lnTo>
                  <a:pt x="53556" y="293686"/>
                </a:lnTo>
                <a:lnTo>
                  <a:pt x="66812" y="310380"/>
                </a:lnTo>
                <a:lnTo>
                  <a:pt x="81286" y="326000"/>
                </a:lnTo>
                <a:lnTo>
                  <a:pt x="96906" y="340473"/>
                </a:lnTo>
                <a:lnTo>
                  <a:pt x="113600" y="353728"/>
                </a:lnTo>
                <a:lnTo>
                  <a:pt x="131298" y="365693"/>
                </a:lnTo>
                <a:lnTo>
                  <a:pt x="149925" y="376295"/>
                </a:lnTo>
                <a:lnTo>
                  <a:pt x="169412" y="385464"/>
                </a:lnTo>
                <a:lnTo>
                  <a:pt x="189686" y="393127"/>
                </a:lnTo>
                <a:lnTo>
                  <a:pt x="210675" y="399212"/>
                </a:lnTo>
                <a:lnTo>
                  <a:pt x="232307" y="403648"/>
                </a:lnTo>
                <a:lnTo>
                  <a:pt x="254510" y="406362"/>
                </a:lnTo>
                <a:lnTo>
                  <a:pt x="277212" y="407282"/>
                </a:lnTo>
                <a:lnTo>
                  <a:pt x="299914" y="406362"/>
                </a:lnTo>
                <a:lnTo>
                  <a:pt x="322117" y="403648"/>
                </a:lnTo>
                <a:lnTo>
                  <a:pt x="343749" y="399212"/>
                </a:lnTo>
                <a:lnTo>
                  <a:pt x="364738" y="393127"/>
                </a:lnTo>
                <a:lnTo>
                  <a:pt x="385012" y="385464"/>
                </a:lnTo>
                <a:lnTo>
                  <a:pt x="404498" y="376295"/>
                </a:lnTo>
                <a:lnTo>
                  <a:pt x="423126" y="365693"/>
                </a:lnTo>
                <a:lnTo>
                  <a:pt x="440823" y="353728"/>
                </a:lnTo>
                <a:lnTo>
                  <a:pt x="457518" y="340473"/>
                </a:lnTo>
                <a:lnTo>
                  <a:pt x="473138" y="326000"/>
                </a:lnTo>
                <a:lnTo>
                  <a:pt x="487612" y="310380"/>
                </a:lnTo>
                <a:lnTo>
                  <a:pt x="500867" y="293686"/>
                </a:lnTo>
                <a:lnTo>
                  <a:pt x="512832" y="275989"/>
                </a:lnTo>
                <a:lnTo>
                  <a:pt x="523435" y="257361"/>
                </a:lnTo>
                <a:lnTo>
                  <a:pt x="532604" y="237875"/>
                </a:lnTo>
                <a:lnTo>
                  <a:pt x="540267" y="217602"/>
                </a:lnTo>
                <a:lnTo>
                  <a:pt x="546353" y="196613"/>
                </a:lnTo>
                <a:lnTo>
                  <a:pt x="550789" y="174981"/>
                </a:lnTo>
                <a:lnTo>
                  <a:pt x="553503" y="152779"/>
                </a:lnTo>
                <a:lnTo>
                  <a:pt x="554423" y="130076"/>
                </a:lnTo>
                <a:lnTo>
                  <a:pt x="553503" y="107374"/>
                </a:lnTo>
                <a:lnTo>
                  <a:pt x="550789" y="85171"/>
                </a:lnTo>
                <a:lnTo>
                  <a:pt x="546353" y="63539"/>
                </a:lnTo>
                <a:lnTo>
                  <a:pt x="540267" y="42550"/>
                </a:lnTo>
                <a:lnTo>
                  <a:pt x="532604" y="22277"/>
                </a:lnTo>
                <a:lnTo>
                  <a:pt x="523435" y="2790"/>
                </a:lnTo>
                <a:lnTo>
                  <a:pt x="512832" y="-15837"/>
                </a:lnTo>
                <a:lnTo>
                  <a:pt x="500867" y="-33534"/>
                </a:lnTo>
                <a:lnTo>
                  <a:pt x="487612" y="-50229"/>
                </a:lnTo>
                <a:lnTo>
                  <a:pt x="473138" y="-65849"/>
                </a:lnTo>
                <a:lnTo>
                  <a:pt x="457518" y="-80322"/>
                </a:lnTo>
                <a:lnTo>
                  <a:pt x="440823" y="-93578"/>
                </a:lnTo>
                <a:lnTo>
                  <a:pt x="423126" y="-105543"/>
                </a:lnTo>
                <a:lnTo>
                  <a:pt x="404498" y="-116146"/>
                </a:lnTo>
                <a:lnTo>
                  <a:pt x="385012" y="-125315"/>
                </a:lnTo>
                <a:lnTo>
                  <a:pt x="364738" y="-132978"/>
                </a:lnTo>
                <a:lnTo>
                  <a:pt x="343749" y="-139064"/>
                </a:lnTo>
                <a:lnTo>
                  <a:pt x="322117" y="-143499"/>
                </a:lnTo>
                <a:lnTo>
                  <a:pt x="299914" y="-146214"/>
                </a:lnTo>
                <a:lnTo>
                  <a:pt x="277212" y="-147134"/>
                </a:lnTo>
                <a:lnTo>
                  <a:pt x="254510" y="-146214"/>
                </a:lnTo>
                <a:lnTo>
                  <a:pt x="232307" y="-143499"/>
                </a:lnTo>
                <a:lnTo>
                  <a:pt x="210675" y="-139064"/>
                </a:lnTo>
                <a:lnTo>
                  <a:pt x="189686" y="-132978"/>
                </a:lnTo>
                <a:lnTo>
                  <a:pt x="169412" y="-125315"/>
                </a:lnTo>
                <a:lnTo>
                  <a:pt x="149925" y="-116146"/>
                </a:lnTo>
                <a:lnTo>
                  <a:pt x="131298" y="-105543"/>
                </a:lnTo>
                <a:lnTo>
                  <a:pt x="113600" y="-93578"/>
                </a:lnTo>
                <a:lnTo>
                  <a:pt x="96906" y="-80322"/>
                </a:lnTo>
                <a:lnTo>
                  <a:pt x="81286" y="-65849"/>
                </a:lnTo>
                <a:lnTo>
                  <a:pt x="66812" y="-50229"/>
                </a:lnTo>
                <a:lnTo>
                  <a:pt x="53556" y="-33534"/>
                </a:lnTo>
                <a:lnTo>
                  <a:pt x="41591" y="-15837"/>
                </a:lnTo>
                <a:lnTo>
                  <a:pt x="30988" y="2790"/>
                </a:lnTo>
                <a:lnTo>
                  <a:pt x="21819" y="22277"/>
                </a:lnTo>
                <a:lnTo>
                  <a:pt x="14156" y="42550"/>
                </a:lnTo>
                <a:lnTo>
                  <a:pt x="8070" y="63539"/>
                </a:lnTo>
                <a:lnTo>
                  <a:pt x="3634" y="85171"/>
                </a:lnTo>
                <a:lnTo>
                  <a:pt x="920" y="107374"/>
                </a:lnTo>
                <a:lnTo>
                  <a:pt x="0" y="130076"/>
                </a:lnTo>
                <a:lnTo>
                  <a:pt x="920" y="152779"/>
                </a:lnTo>
                <a:lnTo>
                  <a:pt x="3634" y="174981"/>
                </a:lnTo>
                <a:lnTo>
                  <a:pt x="8070" y="196613"/>
                </a:lnTo>
                <a:lnTo>
                  <a:pt x="14156" y="217602"/>
                </a:lnTo>
                <a:lnTo>
                  <a:pt x="21819" y="237875"/>
                </a:lnTo>
                <a:close/>
              </a:path>
              <a:path w="311980" h="440820">
                <a:moveTo>
                  <a:pt x="242792" y="214020"/>
                </a:moveTo>
                <a:lnTo>
                  <a:pt x="242792" y="260143"/>
                </a:lnTo>
                <a:lnTo>
                  <a:pt x="311629" y="260143"/>
                </a:lnTo>
                <a:lnTo>
                  <a:pt x="311629" y="214020"/>
                </a:lnTo>
                <a:lnTo>
                  <a:pt x="242792" y="2140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08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826" y="314714"/>
            <a:ext cx="6095071" cy="640397"/>
          </a:xfrm>
        </p:spPr>
        <p:txBody>
          <a:bodyPr/>
          <a:lstStyle/>
          <a:p>
            <a:r>
              <a:rPr lang="ru-RU" dirty="0" smtClean="0"/>
              <a:t>Текущая ситуация с оснащением МКД общедомовыми приборами учета (ОДПУ)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28576"/>
          <a:stretch/>
        </p:blipFill>
        <p:spPr>
          <a:xfrm>
            <a:off x="4997" y="3946740"/>
            <a:ext cx="9132709" cy="1196760"/>
          </a:xfrm>
          <a:prstGeom prst="rect">
            <a:avLst/>
          </a:prstGeom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xmlns="" id="{79BEFE83-DE46-2F4C-B31B-5297A0F7E5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28" y="176026"/>
            <a:ext cx="1611824" cy="81714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20517" y="1426252"/>
            <a:ext cx="4333458" cy="596501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>
                <a:solidFill>
                  <a:srgbClr val="1B4792"/>
                </a:solidFill>
              </a:rPr>
              <a:t>Темпы выведения ОДПУ из строя превышают темпы оснащения МКД ОДПУ</a:t>
            </a:r>
            <a:endParaRPr sz="1400" dirty="0">
              <a:solidFill>
                <a:srgbClr val="1B479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AE4172-02D5-4315-CE0E-B936C7A89A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29237">
            <a:off x="5086916" y="1790738"/>
            <a:ext cx="3407087" cy="2630758"/>
          </a:xfrm>
          <a:prstGeom prst="rect">
            <a:avLst/>
          </a:prstGeom>
        </p:spPr>
      </p:pic>
      <p:sp>
        <p:nvSpPr>
          <p:cNvPr id="8" name="object 14"/>
          <p:cNvSpPr/>
          <p:nvPr/>
        </p:nvSpPr>
        <p:spPr>
          <a:xfrm>
            <a:off x="640320" y="1608644"/>
            <a:ext cx="161316" cy="231715"/>
          </a:xfrm>
          <a:custGeom>
            <a:avLst/>
            <a:gdLst/>
            <a:ahLst/>
            <a:cxnLst/>
            <a:rect l="l" t="t" r="r" b="b"/>
            <a:pathLst>
              <a:path w="311980" h="440820">
                <a:moveTo>
                  <a:pt x="311980" y="0"/>
                </a:moveTo>
                <a:lnTo>
                  <a:pt x="242448" y="0"/>
                </a:lnTo>
                <a:lnTo>
                  <a:pt x="249610" y="185194"/>
                </a:lnTo>
                <a:lnTo>
                  <a:pt x="304817" y="185194"/>
                </a:lnTo>
                <a:lnTo>
                  <a:pt x="311980" y="0"/>
                </a:lnTo>
                <a:close/>
              </a:path>
              <a:path w="311980" h="440820">
                <a:moveTo>
                  <a:pt x="43964" y="207684"/>
                </a:moveTo>
                <a:lnTo>
                  <a:pt x="38569" y="189074"/>
                </a:lnTo>
                <a:lnTo>
                  <a:pt x="41591" y="275989"/>
                </a:lnTo>
                <a:lnTo>
                  <a:pt x="53556" y="293686"/>
                </a:lnTo>
                <a:lnTo>
                  <a:pt x="43964" y="207684"/>
                </a:lnTo>
                <a:close/>
              </a:path>
              <a:path w="311980" h="440820">
                <a:moveTo>
                  <a:pt x="21819" y="237875"/>
                </a:moveTo>
                <a:lnTo>
                  <a:pt x="30988" y="257361"/>
                </a:lnTo>
                <a:lnTo>
                  <a:pt x="41591" y="275989"/>
                </a:lnTo>
                <a:lnTo>
                  <a:pt x="38569" y="189074"/>
                </a:lnTo>
                <a:lnTo>
                  <a:pt x="34636" y="169893"/>
                </a:lnTo>
                <a:lnTo>
                  <a:pt x="32229" y="150206"/>
                </a:lnTo>
                <a:lnTo>
                  <a:pt x="31413" y="130076"/>
                </a:lnTo>
                <a:lnTo>
                  <a:pt x="32229" y="109947"/>
                </a:lnTo>
                <a:lnTo>
                  <a:pt x="34636" y="90260"/>
                </a:lnTo>
                <a:lnTo>
                  <a:pt x="38569" y="71080"/>
                </a:lnTo>
                <a:lnTo>
                  <a:pt x="43964" y="52470"/>
                </a:lnTo>
                <a:lnTo>
                  <a:pt x="50759" y="34494"/>
                </a:lnTo>
                <a:lnTo>
                  <a:pt x="58889" y="17215"/>
                </a:lnTo>
                <a:lnTo>
                  <a:pt x="68291" y="698"/>
                </a:lnTo>
                <a:lnTo>
                  <a:pt x="78900" y="-14993"/>
                </a:lnTo>
                <a:lnTo>
                  <a:pt x="90653" y="-29795"/>
                </a:lnTo>
                <a:lnTo>
                  <a:pt x="103487" y="-43645"/>
                </a:lnTo>
                <a:lnTo>
                  <a:pt x="117337" y="-56479"/>
                </a:lnTo>
                <a:lnTo>
                  <a:pt x="132140" y="-68233"/>
                </a:lnTo>
                <a:lnTo>
                  <a:pt x="147831" y="-78842"/>
                </a:lnTo>
                <a:lnTo>
                  <a:pt x="164349" y="-88244"/>
                </a:lnTo>
                <a:lnTo>
                  <a:pt x="181627" y="-96374"/>
                </a:lnTo>
                <a:lnTo>
                  <a:pt x="199604" y="-103169"/>
                </a:lnTo>
                <a:lnTo>
                  <a:pt x="218214" y="-108565"/>
                </a:lnTo>
                <a:lnTo>
                  <a:pt x="237395" y="-112498"/>
                </a:lnTo>
                <a:lnTo>
                  <a:pt x="257082" y="-114905"/>
                </a:lnTo>
                <a:lnTo>
                  <a:pt x="277212" y="-115721"/>
                </a:lnTo>
                <a:lnTo>
                  <a:pt x="297342" y="-114905"/>
                </a:lnTo>
                <a:lnTo>
                  <a:pt x="317029" y="-112498"/>
                </a:lnTo>
                <a:lnTo>
                  <a:pt x="336210" y="-108565"/>
                </a:lnTo>
                <a:lnTo>
                  <a:pt x="354821" y="-103169"/>
                </a:lnTo>
                <a:lnTo>
                  <a:pt x="372797" y="-96374"/>
                </a:lnTo>
                <a:lnTo>
                  <a:pt x="390075" y="-88244"/>
                </a:lnTo>
                <a:lnTo>
                  <a:pt x="406592" y="-78842"/>
                </a:lnTo>
                <a:lnTo>
                  <a:pt x="422284" y="-68233"/>
                </a:lnTo>
                <a:lnTo>
                  <a:pt x="437087" y="-56479"/>
                </a:lnTo>
                <a:lnTo>
                  <a:pt x="450937" y="-43645"/>
                </a:lnTo>
                <a:lnTo>
                  <a:pt x="463770" y="-29795"/>
                </a:lnTo>
                <a:lnTo>
                  <a:pt x="475523" y="-14993"/>
                </a:lnTo>
                <a:lnTo>
                  <a:pt x="486133" y="698"/>
                </a:lnTo>
                <a:lnTo>
                  <a:pt x="495534" y="17215"/>
                </a:lnTo>
                <a:lnTo>
                  <a:pt x="503664" y="34494"/>
                </a:lnTo>
                <a:lnTo>
                  <a:pt x="510459" y="52470"/>
                </a:lnTo>
                <a:lnTo>
                  <a:pt x="515854" y="71080"/>
                </a:lnTo>
                <a:lnTo>
                  <a:pt x="519787" y="90260"/>
                </a:lnTo>
                <a:lnTo>
                  <a:pt x="522194" y="109947"/>
                </a:lnTo>
                <a:lnTo>
                  <a:pt x="523010" y="130076"/>
                </a:lnTo>
                <a:lnTo>
                  <a:pt x="522194" y="150206"/>
                </a:lnTo>
                <a:lnTo>
                  <a:pt x="519787" y="169893"/>
                </a:lnTo>
                <a:lnTo>
                  <a:pt x="515854" y="189074"/>
                </a:lnTo>
                <a:lnTo>
                  <a:pt x="510459" y="207684"/>
                </a:lnTo>
                <a:lnTo>
                  <a:pt x="503664" y="225660"/>
                </a:lnTo>
                <a:lnTo>
                  <a:pt x="495534" y="242938"/>
                </a:lnTo>
                <a:lnTo>
                  <a:pt x="486133" y="259455"/>
                </a:lnTo>
                <a:lnTo>
                  <a:pt x="475523" y="275146"/>
                </a:lnTo>
                <a:lnTo>
                  <a:pt x="463770" y="289949"/>
                </a:lnTo>
                <a:lnTo>
                  <a:pt x="450937" y="303798"/>
                </a:lnTo>
                <a:lnTo>
                  <a:pt x="437087" y="316631"/>
                </a:lnTo>
                <a:lnTo>
                  <a:pt x="422284" y="328384"/>
                </a:lnTo>
                <a:lnTo>
                  <a:pt x="406592" y="338993"/>
                </a:lnTo>
                <a:lnTo>
                  <a:pt x="390075" y="348394"/>
                </a:lnTo>
                <a:lnTo>
                  <a:pt x="372797" y="356524"/>
                </a:lnTo>
                <a:lnTo>
                  <a:pt x="354821" y="363318"/>
                </a:lnTo>
                <a:lnTo>
                  <a:pt x="336210" y="368714"/>
                </a:lnTo>
                <a:lnTo>
                  <a:pt x="317029" y="372646"/>
                </a:lnTo>
                <a:lnTo>
                  <a:pt x="297342" y="375053"/>
                </a:lnTo>
                <a:lnTo>
                  <a:pt x="277212" y="375869"/>
                </a:lnTo>
                <a:lnTo>
                  <a:pt x="257082" y="375053"/>
                </a:lnTo>
                <a:lnTo>
                  <a:pt x="237395" y="372646"/>
                </a:lnTo>
                <a:lnTo>
                  <a:pt x="218214" y="368714"/>
                </a:lnTo>
                <a:lnTo>
                  <a:pt x="199604" y="363318"/>
                </a:lnTo>
                <a:lnTo>
                  <a:pt x="181627" y="356524"/>
                </a:lnTo>
                <a:lnTo>
                  <a:pt x="164349" y="348394"/>
                </a:lnTo>
                <a:lnTo>
                  <a:pt x="147831" y="338993"/>
                </a:lnTo>
                <a:lnTo>
                  <a:pt x="132140" y="328384"/>
                </a:lnTo>
                <a:lnTo>
                  <a:pt x="117337" y="316631"/>
                </a:lnTo>
                <a:lnTo>
                  <a:pt x="103487" y="303798"/>
                </a:lnTo>
                <a:lnTo>
                  <a:pt x="90653" y="289949"/>
                </a:lnTo>
                <a:lnTo>
                  <a:pt x="78900" y="275146"/>
                </a:lnTo>
                <a:lnTo>
                  <a:pt x="68291" y="259455"/>
                </a:lnTo>
                <a:lnTo>
                  <a:pt x="58889" y="242938"/>
                </a:lnTo>
                <a:lnTo>
                  <a:pt x="50759" y="225660"/>
                </a:lnTo>
                <a:lnTo>
                  <a:pt x="43964" y="207684"/>
                </a:lnTo>
                <a:lnTo>
                  <a:pt x="53556" y="293686"/>
                </a:lnTo>
                <a:lnTo>
                  <a:pt x="66812" y="310380"/>
                </a:lnTo>
                <a:lnTo>
                  <a:pt x="81286" y="326000"/>
                </a:lnTo>
                <a:lnTo>
                  <a:pt x="96906" y="340473"/>
                </a:lnTo>
                <a:lnTo>
                  <a:pt x="113600" y="353728"/>
                </a:lnTo>
                <a:lnTo>
                  <a:pt x="131298" y="365693"/>
                </a:lnTo>
                <a:lnTo>
                  <a:pt x="149925" y="376295"/>
                </a:lnTo>
                <a:lnTo>
                  <a:pt x="169412" y="385464"/>
                </a:lnTo>
                <a:lnTo>
                  <a:pt x="189686" y="393127"/>
                </a:lnTo>
                <a:lnTo>
                  <a:pt x="210675" y="399212"/>
                </a:lnTo>
                <a:lnTo>
                  <a:pt x="232307" y="403648"/>
                </a:lnTo>
                <a:lnTo>
                  <a:pt x="254510" y="406362"/>
                </a:lnTo>
                <a:lnTo>
                  <a:pt x="277212" y="407282"/>
                </a:lnTo>
                <a:lnTo>
                  <a:pt x="299914" y="406362"/>
                </a:lnTo>
                <a:lnTo>
                  <a:pt x="322117" y="403648"/>
                </a:lnTo>
                <a:lnTo>
                  <a:pt x="343749" y="399212"/>
                </a:lnTo>
                <a:lnTo>
                  <a:pt x="364738" y="393127"/>
                </a:lnTo>
                <a:lnTo>
                  <a:pt x="385012" y="385464"/>
                </a:lnTo>
                <a:lnTo>
                  <a:pt x="404498" y="376295"/>
                </a:lnTo>
                <a:lnTo>
                  <a:pt x="423126" y="365693"/>
                </a:lnTo>
                <a:lnTo>
                  <a:pt x="440823" y="353728"/>
                </a:lnTo>
                <a:lnTo>
                  <a:pt x="457518" y="340473"/>
                </a:lnTo>
                <a:lnTo>
                  <a:pt x="473138" y="326000"/>
                </a:lnTo>
                <a:lnTo>
                  <a:pt x="487612" y="310380"/>
                </a:lnTo>
                <a:lnTo>
                  <a:pt x="500867" y="293686"/>
                </a:lnTo>
                <a:lnTo>
                  <a:pt x="512832" y="275989"/>
                </a:lnTo>
                <a:lnTo>
                  <a:pt x="523435" y="257361"/>
                </a:lnTo>
                <a:lnTo>
                  <a:pt x="532604" y="237875"/>
                </a:lnTo>
                <a:lnTo>
                  <a:pt x="540267" y="217602"/>
                </a:lnTo>
                <a:lnTo>
                  <a:pt x="546353" y="196613"/>
                </a:lnTo>
                <a:lnTo>
                  <a:pt x="550789" y="174981"/>
                </a:lnTo>
                <a:lnTo>
                  <a:pt x="553503" y="152779"/>
                </a:lnTo>
                <a:lnTo>
                  <a:pt x="554423" y="130076"/>
                </a:lnTo>
                <a:lnTo>
                  <a:pt x="553503" y="107374"/>
                </a:lnTo>
                <a:lnTo>
                  <a:pt x="550789" y="85171"/>
                </a:lnTo>
                <a:lnTo>
                  <a:pt x="546353" y="63539"/>
                </a:lnTo>
                <a:lnTo>
                  <a:pt x="540267" y="42550"/>
                </a:lnTo>
                <a:lnTo>
                  <a:pt x="532604" y="22277"/>
                </a:lnTo>
                <a:lnTo>
                  <a:pt x="523435" y="2790"/>
                </a:lnTo>
                <a:lnTo>
                  <a:pt x="512832" y="-15837"/>
                </a:lnTo>
                <a:lnTo>
                  <a:pt x="500867" y="-33534"/>
                </a:lnTo>
                <a:lnTo>
                  <a:pt x="487612" y="-50229"/>
                </a:lnTo>
                <a:lnTo>
                  <a:pt x="473138" y="-65849"/>
                </a:lnTo>
                <a:lnTo>
                  <a:pt x="457518" y="-80322"/>
                </a:lnTo>
                <a:lnTo>
                  <a:pt x="440823" y="-93578"/>
                </a:lnTo>
                <a:lnTo>
                  <a:pt x="423126" y="-105543"/>
                </a:lnTo>
                <a:lnTo>
                  <a:pt x="404498" y="-116146"/>
                </a:lnTo>
                <a:lnTo>
                  <a:pt x="385012" y="-125315"/>
                </a:lnTo>
                <a:lnTo>
                  <a:pt x="364738" y="-132978"/>
                </a:lnTo>
                <a:lnTo>
                  <a:pt x="343749" y="-139064"/>
                </a:lnTo>
                <a:lnTo>
                  <a:pt x="322117" y="-143499"/>
                </a:lnTo>
                <a:lnTo>
                  <a:pt x="299914" y="-146214"/>
                </a:lnTo>
                <a:lnTo>
                  <a:pt x="277212" y="-147134"/>
                </a:lnTo>
                <a:lnTo>
                  <a:pt x="254510" y="-146214"/>
                </a:lnTo>
                <a:lnTo>
                  <a:pt x="232307" y="-143499"/>
                </a:lnTo>
                <a:lnTo>
                  <a:pt x="210675" y="-139064"/>
                </a:lnTo>
                <a:lnTo>
                  <a:pt x="189686" y="-132978"/>
                </a:lnTo>
                <a:lnTo>
                  <a:pt x="169412" y="-125315"/>
                </a:lnTo>
                <a:lnTo>
                  <a:pt x="149925" y="-116146"/>
                </a:lnTo>
                <a:lnTo>
                  <a:pt x="131298" y="-105543"/>
                </a:lnTo>
                <a:lnTo>
                  <a:pt x="113600" y="-93578"/>
                </a:lnTo>
                <a:lnTo>
                  <a:pt x="96906" y="-80322"/>
                </a:lnTo>
                <a:lnTo>
                  <a:pt x="81286" y="-65849"/>
                </a:lnTo>
                <a:lnTo>
                  <a:pt x="66812" y="-50229"/>
                </a:lnTo>
                <a:lnTo>
                  <a:pt x="53556" y="-33534"/>
                </a:lnTo>
                <a:lnTo>
                  <a:pt x="41591" y="-15837"/>
                </a:lnTo>
                <a:lnTo>
                  <a:pt x="30988" y="2790"/>
                </a:lnTo>
                <a:lnTo>
                  <a:pt x="21819" y="22277"/>
                </a:lnTo>
                <a:lnTo>
                  <a:pt x="14156" y="42550"/>
                </a:lnTo>
                <a:lnTo>
                  <a:pt x="8070" y="63539"/>
                </a:lnTo>
                <a:lnTo>
                  <a:pt x="3634" y="85171"/>
                </a:lnTo>
                <a:lnTo>
                  <a:pt x="920" y="107374"/>
                </a:lnTo>
                <a:lnTo>
                  <a:pt x="0" y="130076"/>
                </a:lnTo>
                <a:lnTo>
                  <a:pt x="920" y="152779"/>
                </a:lnTo>
                <a:lnTo>
                  <a:pt x="3634" y="174981"/>
                </a:lnTo>
                <a:lnTo>
                  <a:pt x="8070" y="196613"/>
                </a:lnTo>
                <a:lnTo>
                  <a:pt x="14156" y="217602"/>
                </a:lnTo>
                <a:lnTo>
                  <a:pt x="21819" y="237875"/>
                </a:lnTo>
                <a:close/>
              </a:path>
              <a:path w="311980" h="440820">
                <a:moveTo>
                  <a:pt x="242792" y="214020"/>
                </a:moveTo>
                <a:lnTo>
                  <a:pt x="242792" y="260143"/>
                </a:lnTo>
                <a:lnTo>
                  <a:pt x="311629" y="260143"/>
                </a:lnTo>
                <a:lnTo>
                  <a:pt x="311629" y="214020"/>
                </a:lnTo>
                <a:lnTo>
                  <a:pt x="242792" y="2140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20517" y="2801179"/>
            <a:ext cx="3847074" cy="8563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400" dirty="0">
              <a:solidFill>
                <a:srgbClr val="1B4792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44309" y="2500436"/>
            <a:ext cx="3784844" cy="7289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1B4792"/>
                </a:solidFill>
              </a:rPr>
              <a:t>Лишь небольшая доля ОДПУ оснащается системами дистанционного снятия показаний</a:t>
            </a:r>
            <a:endParaRPr lang="ru-RU" sz="1400" dirty="0">
              <a:solidFill>
                <a:srgbClr val="1B4792"/>
              </a:solidFill>
            </a:endParaRPr>
          </a:p>
        </p:txBody>
      </p:sp>
      <p:sp>
        <p:nvSpPr>
          <p:cNvPr id="11" name="object 14"/>
          <p:cNvSpPr/>
          <p:nvPr/>
        </p:nvSpPr>
        <p:spPr>
          <a:xfrm>
            <a:off x="658368" y="2642233"/>
            <a:ext cx="161316" cy="231715"/>
          </a:xfrm>
          <a:custGeom>
            <a:avLst/>
            <a:gdLst/>
            <a:ahLst/>
            <a:cxnLst/>
            <a:rect l="l" t="t" r="r" b="b"/>
            <a:pathLst>
              <a:path w="311980" h="440820">
                <a:moveTo>
                  <a:pt x="311980" y="0"/>
                </a:moveTo>
                <a:lnTo>
                  <a:pt x="242448" y="0"/>
                </a:lnTo>
                <a:lnTo>
                  <a:pt x="249610" y="185194"/>
                </a:lnTo>
                <a:lnTo>
                  <a:pt x="304817" y="185194"/>
                </a:lnTo>
                <a:lnTo>
                  <a:pt x="311980" y="0"/>
                </a:lnTo>
                <a:close/>
              </a:path>
              <a:path w="311980" h="440820">
                <a:moveTo>
                  <a:pt x="43964" y="207684"/>
                </a:moveTo>
                <a:lnTo>
                  <a:pt x="38569" y="189074"/>
                </a:lnTo>
                <a:lnTo>
                  <a:pt x="41591" y="275989"/>
                </a:lnTo>
                <a:lnTo>
                  <a:pt x="53556" y="293686"/>
                </a:lnTo>
                <a:lnTo>
                  <a:pt x="43964" y="207684"/>
                </a:lnTo>
                <a:close/>
              </a:path>
              <a:path w="311980" h="440820">
                <a:moveTo>
                  <a:pt x="21819" y="237875"/>
                </a:moveTo>
                <a:lnTo>
                  <a:pt x="30988" y="257361"/>
                </a:lnTo>
                <a:lnTo>
                  <a:pt x="41591" y="275989"/>
                </a:lnTo>
                <a:lnTo>
                  <a:pt x="38569" y="189074"/>
                </a:lnTo>
                <a:lnTo>
                  <a:pt x="34636" y="169893"/>
                </a:lnTo>
                <a:lnTo>
                  <a:pt x="32229" y="150206"/>
                </a:lnTo>
                <a:lnTo>
                  <a:pt x="31413" y="130076"/>
                </a:lnTo>
                <a:lnTo>
                  <a:pt x="32229" y="109947"/>
                </a:lnTo>
                <a:lnTo>
                  <a:pt x="34636" y="90260"/>
                </a:lnTo>
                <a:lnTo>
                  <a:pt x="38569" y="71080"/>
                </a:lnTo>
                <a:lnTo>
                  <a:pt x="43964" y="52470"/>
                </a:lnTo>
                <a:lnTo>
                  <a:pt x="50759" y="34494"/>
                </a:lnTo>
                <a:lnTo>
                  <a:pt x="58889" y="17215"/>
                </a:lnTo>
                <a:lnTo>
                  <a:pt x="68291" y="698"/>
                </a:lnTo>
                <a:lnTo>
                  <a:pt x="78900" y="-14993"/>
                </a:lnTo>
                <a:lnTo>
                  <a:pt x="90653" y="-29795"/>
                </a:lnTo>
                <a:lnTo>
                  <a:pt x="103487" y="-43645"/>
                </a:lnTo>
                <a:lnTo>
                  <a:pt x="117337" y="-56479"/>
                </a:lnTo>
                <a:lnTo>
                  <a:pt x="132140" y="-68233"/>
                </a:lnTo>
                <a:lnTo>
                  <a:pt x="147831" y="-78842"/>
                </a:lnTo>
                <a:lnTo>
                  <a:pt x="164349" y="-88244"/>
                </a:lnTo>
                <a:lnTo>
                  <a:pt x="181627" y="-96374"/>
                </a:lnTo>
                <a:lnTo>
                  <a:pt x="199604" y="-103169"/>
                </a:lnTo>
                <a:lnTo>
                  <a:pt x="218214" y="-108565"/>
                </a:lnTo>
                <a:lnTo>
                  <a:pt x="237395" y="-112498"/>
                </a:lnTo>
                <a:lnTo>
                  <a:pt x="257082" y="-114905"/>
                </a:lnTo>
                <a:lnTo>
                  <a:pt x="277212" y="-115721"/>
                </a:lnTo>
                <a:lnTo>
                  <a:pt x="297342" y="-114905"/>
                </a:lnTo>
                <a:lnTo>
                  <a:pt x="317029" y="-112498"/>
                </a:lnTo>
                <a:lnTo>
                  <a:pt x="336210" y="-108565"/>
                </a:lnTo>
                <a:lnTo>
                  <a:pt x="354821" y="-103169"/>
                </a:lnTo>
                <a:lnTo>
                  <a:pt x="372797" y="-96374"/>
                </a:lnTo>
                <a:lnTo>
                  <a:pt x="390075" y="-88244"/>
                </a:lnTo>
                <a:lnTo>
                  <a:pt x="406592" y="-78842"/>
                </a:lnTo>
                <a:lnTo>
                  <a:pt x="422284" y="-68233"/>
                </a:lnTo>
                <a:lnTo>
                  <a:pt x="437087" y="-56479"/>
                </a:lnTo>
                <a:lnTo>
                  <a:pt x="450937" y="-43645"/>
                </a:lnTo>
                <a:lnTo>
                  <a:pt x="463770" y="-29795"/>
                </a:lnTo>
                <a:lnTo>
                  <a:pt x="475523" y="-14993"/>
                </a:lnTo>
                <a:lnTo>
                  <a:pt x="486133" y="698"/>
                </a:lnTo>
                <a:lnTo>
                  <a:pt x="495534" y="17215"/>
                </a:lnTo>
                <a:lnTo>
                  <a:pt x="503664" y="34494"/>
                </a:lnTo>
                <a:lnTo>
                  <a:pt x="510459" y="52470"/>
                </a:lnTo>
                <a:lnTo>
                  <a:pt x="515854" y="71080"/>
                </a:lnTo>
                <a:lnTo>
                  <a:pt x="519787" y="90260"/>
                </a:lnTo>
                <a:lnTo>
                  <a:pt x="522194" y="109947"/>
                </a:lnTo>
                <a:lnTo>
                  <a:pt x="523010" y="130076"/>
                </a:lnTo>
                <a:lnTo>
                  <a:pt x="522194" y="150206"/>
                </a:lnTo>
                <a:lnTo>
                  <a:pt x="519787" y="169893"/>
                </a:lnTo>
                <a:lnTo>
                  <a:pt x="515854" y="189074"/>
                </a:lnTo>
                <a:lnTo>
                  <a:pt x="510459" y="207684"/>
                </a:lnTo>
                <a:lnTo>
                  <a:pt x="503664" y="225660"/>
                </a:lnTo>
                <a:lnTo>
                  <a:pt x="495534" y="242938"/>
                </a:lnTo>
                <a:lnTo>
                  <a:pt x="486133" y="259455"/>
                </a:lnTo>
                <a:lnTo>
                  <a:pt x="475523" y="275146"/>
                </a:lnTo>
                <a:lnTo>
                  <a:pt x="463770" y="289949"/>
                </a:lnTo>
                <a:lnTo>
                  <a:pt x="450937" y="303798"/>
                </a:lnTo>
                <a:lnTo>
                  <a:pt x="437087" y="316631"/>
                </a:lnTo>
                <a:lnTo>
                  <a:pt x="422284" y="328384"/>
                </a:lnTo>
                <a:lnTo>
                  <a:pt x="406592" y="338993"/>
                </a:lnTo>
                <a:lnTo>
                  <a:pt x="390075" y="348394"/>
                </a:lnTo>
                <a:lnTo>
                  <a:pt x="372797" y="356524"/>
                </a:lnTo>
                <a:lnTo>
                  <a:pt x="354821" y="363318"/>
                </a:lnTo>
                <a:lnTo>
                  <a:pt x="336210" y="368714"/>
                </a:lnTo>
                <a:lnTo>
                  <a:pt x="317029" y="372646"/>
                </a:lnTo>
                <a:lnTo>
                  <a:pt x="297342" y="375053"/>
                </a:lnTo>
                <a:lnTo>
                  <a:pt x="277212" y="375869"/>
                </a:lnTo>
                <a:lnTo>
                  <a:pt x="257082" y="375053"/>
                </a:lnTo>
                <a:lnTo>
                  <a:pt x="237395" y="372646"/>
                </a:lnTo>
                <a:lnTo>
                  <a:pt x="218214" y="368714"/>
                </a:lnTo>
                <a:lnTo>
                  <a:pt x="199604" y="363318"/>
                </a:lnTo>
                <a:lnTo>
                  <a:pt x="181627" y="356524"/>
                </a:lnTo>
                <a:lnTo>
                  <a:pt x="164349" y="348394"/>
                </a:lnTo>
                <a:lnTo>
                  <a:pt x="147831" y="338993"/>
                </a:lnTo>
                <a:lnTo>
                  <a:pt x="132140" y="328384"/>
                </a:lnTo>
                <a:lnTo>
                  <a:pt x="117337" y="316631"/>
                </a:lnTo>
                <a:lnTo>
                  <a:pt x="103487" y="303798"/>
                </a:lnTo>
                <a:lnTo>
                  <a:pt x="90653" y="289949"/>
                </a:lnTo>
                <a:lnTo>
                  <a:pt x="78900" y="275146"/>
                </a:lnTo>
                <a:lnTo>
                  <a:pt x="68291" y="259455"/>
                </a:lnTo>
                <a:lnTo>
                  <a:pt x="58889" y="242938"/>
                </a:lnTo>
                <a:lnTo>
                  <a:pt x="50759" y="225660"/>
                </a:lnTo>
                <a:lnTo>
                  <a:pt x="43964" y="207684"/>
                </a:lnTo>
                <a:lnTo>
                  <a:pt x="53556" y="293686"/>
                </a:lnTo>
                <a:lnTo>
                  <a:pt x="66812" y="310380"/>
                </a:lnTo>
                <a:lnTo>
                  <a:pt x="81286" y="326000"/>
                </a:lnTo>
                <a:lnTo>
                  <a:pt x="96906" y="340473"/>
                </a:lnTo>
                <a:lnTo>
                  <a:pt x="113600" y="353728"/>
                </a:lnTo>
                <a:lnTo>
                  <a:pt x="131298" y="365693"/>
                </a:lnTo>
                <a:lnTo>
                  <a:pt x="149925" y="376295"/>
                </a:lnTo>
                <a:lnTo>
                  <a:pt x="169412" y="385464"/>
                </a:lnTo>
                <a:lnTo>
                  <a:pt x="189686" y="393127"/>
                </a:lnTo>
                <a:lnTo>
                  <a:pt x="210675" y="399212"/>
                </a:lnTo>
                <a:lnTo>
                  <a:pt x="232307" y="403648"/>
                </a:lnTo>
                <a:lnTo>
                  <a:pt x="254510" y="406362"/>
                </a:lnTo>
                <a:lnTo>
                  <a:pt x="277212" y="407282"/>
                </a:lnTo>
                <a:lnTo>
                  <a:pt x="299914" y="406362"/>
                </a:lnTo>
                <a:lnTo>
                  <a:pt x="322117" y="403648"/>
                </a:lnTo>
                <a:lnTo>
                  <a:pt x="343749" y="399212"/>
                </a:lnTo>
                <a:lnTo>
                  <a:pt x="364738" y="393127"/>
                </a:lnTo>
                <a:lnTo>
                  <a:pt x="385012" y="385464"/>
                </a:lnTo>
                <a:lnTo>
                  <a:pt x="404498" y="376295"/>
                </a:lnTo>
                <a:lnTo>
                  <a:pt x="423126" y="365693"/>
                </a:lnTo>
                <a:lnTo>
                  <a:pt x="440823" y="353728"/>
                </a:lnTo>
                <a:lnTo>
                  <a:pt x="457518" y="340473"/>
                </a:lnTo>
                <a:lnTo>
                  <a:pt x="473138" y="326000"/>
                </a:lnTo>
                <a:lnTo>
                  <a:pt x="487612" y="310380"/>
                </a:lnTo>
                <a:lnTo>
                  <a:pt x="500867" y="293686"/>
                </a:lnTo>
                <a:lnTo>
                  <a:pt x="512832" y="275989"/>
                </a:lnTo>
                <a:lnTo>
                  <a:pt x="523435" y="257361"/>
                </a:lnTo>
                <a:lnTo>
                  <a:pt x="532604" y="237875"/>
                </a:lnTo>
                <a:lnTo>
                  <a:pt x="540267" y="217602"/>
                </a:lnTo>
                <a:lnTo>
                  <a:pt x="546353" y="196613"/>
                </a:lnTo>
                <a:lnTo>
                  <a:pt x="550789" y="174981"/>
                </a:lnTo>
                <a:lnTo>
                  <a:pt x="553503" y="152779"/>
                </a:lnTo>
                <a:lnTo>
                  <a:pt x="554423" y="130076"/>
                </a:lnTo>
                <a:lnTo>
                  <a:pt x="553503" y="107374"/>
                </a:lnTo>
                <a:lnTo>
                  <a:pt x="550789" y="85171"/>
                </a:lnTo>
                <a:lnTo>
                  <a:pt x="546353" y="63539"/>
                </a:lnTo>
                <a:lnTo>
                  <a:pt x="540267" y="42550"/>
                </a:lnTo>
                <a:lnTo>
                  <a:pt x="532604" y="22277"/>
                </a:lnTo>
                <a:lnTo>
                  <a:pt x="523435" y="2790"/>
                </a:lnTo>
                <a:lnTo>
                  <a:pt x="512832" y="-15837"/>
                </a:lnTo>
                <a:lnTo>
                  <a:pt x="500867" y="-33534"/>
                </a:lnTo>
                <a:lnTo>
                  <a:pt x="487612" y="-50229"/>
                </a:lnTo>
                <a:lnTo>
                  <a:pt x="473138" y="-65849"/>
                </a:lnTo>
                <a:lnTo>
                  <a:pt x="457518" y="-80322"/>
                </a:lnTo>
                <a:lnTo>
                  <a:pt x="440823" y="-93578"/>
                </a:lnTo>
                <a:lnTo>
                  <a:pt x="423126" y="-105543"/>
                </a:lnTo>
                <a:lnTo>
                  <a:pt x="404498" y="-116146"/>
                </a:lnTo>
                <a:lnTo>
                  <a:pt x="385012" y="-125315"/>
                </a:lnTo>
                <a:lnTo>
                  <a:pt x="364738" y="-132978"/>
                </a:lnTo>
                <a:lnTo>
                  <a:pt x="343749" y="-139064"/>
                </a:lnTo>
                <a:lnTo>
                  <a:pt x="322117" y="-143499"/>
                </a:lnTo>
                <a:lnTo>
                  <a:pt x="299914" y="-146214"/>
                </a:lnTo>
                <a:lnTo>
                  <a:pt x="277212" y="-147134"/>
                </a:lnTo>
                <a:lnTo>
                  <a:pt x="254510" y="-146214"/>
                </a:lnTo>
                <a:lnTo>
                  <a:pt x="232307" y="-143499"/>
                </a:lnTo>
                <a:lnTo>
                  <a:pt x="210675" y="-139064"/>
                </a:lnTo>
                <a:lnTo>
                  <a:pt x="189686" y="-132978"/>
                </a:lnTo>
                <a:lnTo>
                  <a:pt x="169412" y="-125315"/>
                </a:lnTo>
                <a:lnTo>
                  <a:pt x="149925" y="-116146"/>
                </a:lnTo>
                <a:lnTo>
                  <a:pt x="131298" y="-105543"/>
                </a:lnTo>
                <a:lnTo>
                  <a:pt x="113600" y="-93578"/>
                </a:lnTo>
                <a:lnTo>
                  <a:pt x="96906" y="-80322"/>
                </a:lnTo>
                <a:lnTo>
                  <a:pt x="81286" y="-65849"/>
                </a:lnTo>
                <a:lnTo>
                  <a:pt x="66812" y="-50229"/>
                </a:lnTo>
                <a:lnTo>
                  <a:pt x="53556" y="-33534"/>
                </a:lnTo>
                <a:lnTo>
                  <a:pt x="41591" y="-15837"/>
                </a:lnTo>
                <a:lnTo>
                  <a:pt x="30988" y="2790"/>
                </a:lnTo>
                <a:lnTo>
                  <a:pt x="21819" y="22277"/>
                </a:lnTo>
                <a:lnTo>
                  <a:pt x="14156" y="42550"/>
                </a:lnTo>
                <a:lnTo>
                  <a:pt x="8070" y="63539"/>
                </a:lnTo>
                <a:lnTo>
                  <a:pt x="3634" y="85171"/>
                </a:lnTo>
                <a:lnTo>
                  <a:pt x="920" y="107374"/>
                </a:lnTo>
                <a:lnTo>
                  <a:pt x="0" y="130076"/>
                </a:lnTo>
                <a:lnTo>
                  <a:pt x="920" y="152779"/>
                </a:lnTo>
                <a:lnTo>
                  <a:pt x="3634" y="174981"/>
                </a:lnTo>
                <a:lnTo>
                  <a:pt x="8070" y="196613"/>
                </a:lnTo>
                <a:lnTo>
                  <a:pt x="14156" y="217602"/>
                </a:lnTo>
                <a:lnTo>
                  <a:pt x="21819" y="237875"/>
                </a:lnTo>
                <a:close/>
              </a:path>
              <a:path w="311980" h="440820">
                <a:moveTo>
                  <a:pt x="242792" y="214020"/>
                </a:moveTo>
                <a:lnTo>
                  <a:pt x="242792" y="260143"/>
                </a:lnTo>
                <a:lnTo>
                  <a:pt x="311629" y="260143"/>
                </a:lnTo>
                <a:lnTo>
                  <a:pt x="311629" y="214020"/>
                </a:lnTo>
                <a:lnTo>
                  <a:pt x="242792" y="2140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12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002" y="276970"/>
            <a:ext cx="3924300" cy="640397"/>
          </a:xfrm>
        </p:spPr>
        <p:txBody>
          <a:bodyPr/>
          <a:lstStyle/>
          <a:p>
            <a:r>
              <a:rPr lang="ru-RU" dirty="0" smtClean="0"/>
              <a:t>В цифрах на примере РКС</a:t>
            </a:r>
            <a:endParaRPr lang="ru-R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192" y="1264848"/>
            <a:ext cx="2597321" cy="23092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1B4792"/>
                </a:solidFill>
              </a:rPr>
              <a:t>За период 2023 – 2024 гг. за счет средств РСО, управляющих организаций и собственников помещений в МКД, </a:t>
            </a:r>
            <a:r>
              <a:rPr lang="ru-RU" sz="1400" dirty="0" smtClean="0">
                <a:solidFill>
                  <a:srgbClr val="1B4792"/>
                </a:solidFill>
              </a:rPr>
              <a:t>а также </a:t>
            </a:r>
            <a:r>
              <a:rPr lang="ru-RU" sz="1400" dirty="0" smtClean="0">
                <a:solidFill>
                  <a:srgbClr val="1B4792"/>
                </a:solidFill>
              </a:rPr>
              <a:t>в рамках капремонта было установлено и введено в эксплуатацию </a:t>
            </a:r>
            <a:r>
              <a:rPr lang="ru-RU" sz="1400" dirty="0" smtClean="0">
                <a:solidFill>
                  <a:srgbClr val="FF0000"/>
                </a:solidFill>
              </a:rPr>
              <a:t>1669 </a:t>
            </a:r>
            <a:r>
              <a:rPr lang="ru-RU" sz="1400" dirty="0" smtClean="0">
                <a:solidFill>
                  <a:srgbClr val="1B4792"/>
                </a:solidFill>
              </a:rPr>
              <a:t>ОДПУ, за этот же период было выведено из эксплуатации </a:t>
            </a:r>
            <a:r>
              <a:rPr lang="ru-RU" sz="1400" dirty="0" smtClean="0">
                <a:solidFill>
                  <a:srgbClr val="FF0000"/>
                </a:solidFill>
              </a:rPr>
              <a:t>1960</a:t>
            </a:r>
            <a:r>
              <a:rPr lang="ru-RU" sz="1400" dirty="0" smtClean="0">
                <a:solidFill>
                  <a:srgbClr val="1B4792"/>
                </a:solidFill>
              </a:rPr>
              <a:t> ОДПУ</a:t>
            </a:r>
            <a:endParaRPr lang="ru-RU" sz="1400" dirty="0">
              <a:solidFill>
                <a:srgbClr val="1B479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28576"/>
          <a:stretch/>
        </p:blipFill>
        <p:spPr>
          <a:xfrm>
            <a:off x="4997" y="3946740"/>
            <a:ext cx="9132709" cy="1196760"/>
          </a:xfrm>
          <a:prstGeom prst="rect">
            <a:avLst/>
          </a:prstGeom>
        </p:spPr>
      </p:pic>
      <p:pic>
        <p:nvPicPr>
          <p:cNvPr id="6" name="image1.png">
            <a:extLst>
              <a:ext uri="{FF2B5EF4-FFF2-40B4-BE49-F238E27FC236}">
                <a16:creationId xmlns:a16="http://schemas.microsoft.com/office/drawing/2014/main" xmlns="" id="{79BEFE83-DE46-2F4C-B31B-5297A0F7E5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28" y="176026"/>
            <a:ext cx="1611824" cy="81714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bject 14"/>
          <p:cNvSpPr/>
          <p:nvPr/>
        </p:nvSpPr>
        <p:spPr>
          <a:xfrm>
            <a:off x="662179" y="937207"/>
            <a:ext cx="161316" cy="231715"/>
          </a:xfrm>
          <a:custGeom>
            <a:avLst/>
            <a:gdLst/>
            <a:ahLst/>
            <a:cxnLst/>
            <a:rect l="l" t="t" r="r" b="b"/>
            <a:pathLst>
              <a:path w="311980" h="440820">
                <a:moveTo>
                  <a:pt x="311980" y="0"/>
                </a:moveTo>
                <a:lnTo>
                  <a:pt x="242448" y="0"/>
                </a:lnTo>
                <a:lnTo>
                  <a:pt x="249610" y="185194"/>
                </a:lnTo>
                <a:lnTo>
                  <a:pt x="304817" y="185194"/>
                </a:lnTo>
                <a:lnTo>
                  <a:pt x="311980" y="0"/>
                </a:lnTo>
                <a:close/>
              </a:path>
              <a:path w="311980" h="440820">
                <a:moveTo>
                  <a:pt x="43964" y="207684"/>
                </a:moveTo>
                <a:lnTo>
                  <a:pt x="38569" y="189074"/>
                </a:lnTo>
                <a:lnTo>
                  <a:pt x="41591" y="275989"/>
                </a:lnTo>
                <a:lnTo>
                  <a:pt x="53556" y="293686"/>
                </a:lnTo>
                <a:lnTo>
                  <a:pt x="43964" y="207684"/>
                </a:lnTo>
                <a:close/>
              </a:path>
              <a:path w="311980" h="440820">
                <a:moveTo>
                  <a:pt x="21819" y="237875"/>
                </a:moveTo>
                <a:lnTo>
                  <a:pt x="30988" y="257361"/>
                </a:lnTo>
                <a:lnTo>
                  <a:pt x="41591" y="275989"/>
                </a:lnTo>
                <a:lnTo>
                  <a:pt x="38569" y="189074"/>
                </a:lnTo>
                <a:lnTo>
                  <a:pt x="34636" y="169893"/>
                </a:lnTo>
                <a:lnTo>
                  <a:pt x="32229" y="150206"/>
                </a:lnTo>
                <a:lnTo>
                  <a:pt x="31413" y="130076"/>
                </a:lnTo>
                <a:lnTo>
                  <a:pt x="32229" y="109947"/>
                </a:lnTo>
                <a:lnTo>
                  <a:pt x="34636" y="90260"/>
                </a:lnTo>
                <a:lnTo>
                  <a:pt x="38569" y="71080"/>
                </a:lnTo>
                <a:lnTo>
                  <a:pt x="43964" y="52470"/>
                </a:lnTo>
                <a:lnTo>
                  <a:pt x="50759" y="34494"/>
                </a:lnTo>
                <a:lnTo>
                  <a:pt x="58889" y="17215"/>
                </a:lnTo>
                <a:lnTo>
                  <a:pt x="68291" y="698"/>
                </a:lnTo>
                <a:lnTo>
                  <a:pt x="78900" y="-14993"/>
                </a:lnTo>
                <a:lnTo>
                  <a:pt x="90653" y="-29795"/>
                </a:lnTo>
                <a:lnTo>
                  <a:pt x="103487" y="-43645"/>
                </a:lnTo>
                <a:lnTo>
                  <a:pt x="117337" y="-56479"/>
                </a:lnTo>
                <a:lnTo>
                  <a:pt x="132140" y="-68233"/>
                </a:lnTo>
                <a:lnTo>
                  <a:pt x="147831" y="-78842"/>
                </a:lnTo>
                <a:lnTo>
                  <a:pt x="164349" y="-88244"/>
                </a:lnTo>
                <a:lnTo>
                  <a:pt x="181627" y="-96374"/>
                </a:lnTo>
                <a:lnTo>
                  <a:pt x="199604" y="-103169"/>
                </a:lnTo>
                <a:lnTo>
                  <a:pt x="218214" y="-108565"/>
                </a:lnTo>
                <a:lnTo>
                  <a:pt x="237395" y="-112498"/>
                </a:lnTo>
                <a:lnTo>
                  <a:pt x="257082" y="-114905"/>
                </a:lnTo>
                <a:lnTo>
                  <a:pt x="277212" y="-115721"/>
                </a:lnTo>
                <a:lnTo>
                  <a:pt x="297342" y="-114905"/>
                </a:lnTo>
                <a:lnTo>
                  <a:pt x="317029" y="-112498"/>
                </a:lnTo>
                <a:lnTo>
                  <a:pt x="336210" y="-108565"/>
                </a:lnTo>
                <a:lnTo>
                  <a:pt x="354821" y="-103169"/>
                </a:lnTo>
                <a:lnTo>
                  <a:pt x="372797" y="-96374"/>
                </a:lnTo>
                <a:lnTo>
                  <a:pt x="390075" y="-88244"/>
                </a:lnTo>
                <a:lnTo>
                  <a:pt x="406592" y="-78842"/>
                </a:lnTo>
                <a:lnTo>
                  <a:pt x="422284" y="-68233"/>
                </a:lnTo>
                <a:lnTo>
                  <a:pt x="437087" y="-56479"/>
                </a:lnTo>
                <a:lnTo>
                  <a:pt x="450937" y="-43645"/>
                </a:lnTo>
                <a:lnTo>
                  <a:pt x="463770" y="-29795"/>
                </a:lnTo>
                <a:lnTo>
                  <a:pt x="475523" y="-14993"/>
                </a:lnTo>
                <a:lnTo>
                  <a:pt x="486133" y="698"/>
                </a:lnTo>
                <a:lnTo>
                  <a:pt x="495534" y="17215"/>
                </a:lnTo>
                <a:lnTo>
                  <a:pt x="503664" y="34494"/>
                </a:lnTo>
                <a:lnTo>
                  <a:pt x="510459" y="52470"/>
                </a:lnTo>
                <a:lnTo>
                  <a:pt x="515854" y="71080"/>
                </a:lnTo>
                <a:lnTo>
                  <a:pt x="519787" y="90260"/>
                </a:lnTo>
                <a:lnTo>
                  <a:pt x="522194" y="109947"/>
                </a:lnTo>
                <a:lnTo>
                  <a:pt x="523010" y="130076"/>
                </a:lnTo>
                <a:lnTo>
                  <a:pt x="522194" y="150206"/>
                </a:lnTo>
                <a:lnTo>
                  <a:pt x="519787" y="169893"/>
                </a:lnTo>
                <a:lnTo>
                  <a:pt x="515854" y="189074"/>
                </a:lnTo>
                <a:lnTo>
                  <a:pt x="510459" y="207684"/>
                </a:lnTo>
                <a:lnTo>
                  <a:pt x="503664" y="225660"/>
                </a:lnTo>
                <a:lnTo>
                  <a:pt x="495534" y="242938"/>
                </a:lnTo>
                <a:lnTo>
                  <a:pt x="486133" y="259455"/>
                </a:lnTo>
                <a:lnTo>
                  <a:pt x="475523" y="275146"/>
                </a:lnTo>
                <a:lnTo>
                  <a:pt x="463770" y="289949"/>
                </a:lnTo>
                <a:lnTo>
                  <a:pt x="450937" y="303798"/>
                </a:lnTo>
                <a:lnTo>
                  <a:pt x="437087" y="316631"/>
                </a:lnTo>
                <a:lnTo>
                  <a:pt x="422284" y="328384"/>
                </a:lnTo>
                <a:lnTo>
                  <a:pt x="406592" y="338993"/>
                </a:lnTo>
                <a:lnTo>
                  <a:pt x="390075" y="348394"/>
                </a:lnTo>
                <a:lnTo>
                  <a:pt x="372797" y="356524"/>
                </a:lnTo>
                <a:lnTo>
                  <a:pt x="354821" y="363318"/>
                </a:lnTo>
                <a:lnTo>
                  <a:pt x="336210" y="368714"/>
                </a:lnTo>
                <a:lnTo>
                  <a:pt x="317029" y="372646"/>
                </a:lnTo>
                <a:lnTo>
                  <a:pt x="297342" y="375053"/>
                </a:lnTo>
                <a:lnTo>
                  <a:pt x="277212" y="375869"/>
                </a:lnTo>
                <a:lnTo>
                  <a:pt x="257082" y="375053"/>
                </a:lnTo>
                <a:lnTo>
                  <a:pt x="237395" y="372646"/>
                </a:lnTo>
                <a:lnTo>
                  <a:pt x="218214" y="368714"/>
                </a:lnTo>
                <a:lnTo>
                  <a:pt x="199604" y="363318"/>
                </a:lnTo>
                <a:lnTo>
                  <a:pt x="181627" y="356524"/>
                </a:lnTo>
                <a:lnTo>
                  <a:pt x="164349" y="348394"/>
                </a:lnTo>
                <a:lnTo>
                  <a:pt x="147831" y="338993"/>
                </a:lnTo>
                <a:lnTo>
                  <a:pt x="132140" y="328384"/>
                </a:lnTo>
                <a:lnTo>
                  <a:pt x="117337" y="316631"/>
                </a:lnTo>
                <a:lnTo>
                  <a:pt x="103487" y="303798"/>
                </a:lnTo>
                <a:lnTo>
                  <a:pt x="90653" y="289949"/>
                </a:lnTo>
                <a:lnTo>
                  <a:pt x="78900" y="275146"/>
                </a:lnTo>
                <a:lnTo>
                  <a:pt x="68291" y="259455"/>
                </a:lnTo>
                <a:lnTo>
                  <a:pt x="58889" y="242938"/>
                </a:lnTo>
                <a:lnTo>
                  <a:pt x="50759" y="225660"/>
                </a:lnTo>
                <a:lnTo>
                  <a:pt x="43964" y="207684"/>
                </a:lnTo>
                <a:lnTo>
                  <a:pt x="53556" y="293686"/>
                </a:lnTo>
                <a:lnTo>
                  <a:pt x="66812" y="310380"/>
                </a:lnTo>
                <a:lnTo>
                  <a:pt x="81286" y="326000"/>
                </a:lnTo>
                <a:lnTo>
                  <a:pt x="96906" y="340473"/>
                </a:lnTo>
                <a:lnTo>
                  <a:pt x="113600" y="353728"/>
                </a:lnTo>
                <a:lnTo>
                  <a:pt x="131298" y="365693"/>
                </a:lnTo>
                <a:lnTo>
                  <a:pt x="149925" y="376295"/>
                </a:lnTo>
                <a:lnTo>
                  <a:pt x="169412" y="385464"/>
                </a:lnTo>
                <a:lnTo>
                  <a:pt x="189686" y="393127"/>
                </a:lnTo>
                <a:lnTo>
                  <a:pt x="210675" y="399212"/>
                </a:lnTo>
                <a:lnTo>
                  <a:pt x="232307" y="403648"/>
                </a:lnTo>
                <a:lnTo>
                  <a:pt x="254510" y="406362"/>
                </a:lnTo>
                <a:lnTo>
                  <a:pt x="277212" y="407282"/>
                </a:lnTo>
                <a:lnTo>
                  <a:pt x="299914" y="406362"/>
                </a:lnTo>
                <a:lnTo>
                  <a:pt x="322117" y="403648"/>
                </a:lnTo>
                <a:lnTo>
                  <a:pt x="343749" y="399212"/>
                </a:lnTo>
                <a:lnTo>
                  <a:pt x="364738" y="393127"/>
                </a:lnTo>
                <a:lnTo>
                  <a:pt x="385012" y="385464"/>
                </a:lnTo>
                <a:lnTo>
                  <a:pt x="404498" y="376295"/>
                </a:lnTo>
                <a:lnTo>
                  <a:pt x="423126" y="365693"/>
                </a:lnTo>
                <a:lnTo>
                  <a:pt x="440823" y="353728"/>
                </a:lnTo>
                <a:lnTo>
                  <a:pt x="457518" y="340473"/>
                </a:lnTo>
                <a:lnTo>
                  <a:pt x="473138" y="326000"/>
                </a:lnTo>
                <a:lnTo>
                  <a:pt x="487612" y="310380"/>
                </a:lnTo>
                <a:lnTo>
                  <a:pt x="500867" y="293686"/>
                </a:lnTo>
                <a:lnTo>
                  <a:pt x="512832" y="275989"/>
                </a:lnTo>
                <a:lnTo>
                  <a:pt x="523435" y="257361"/>
                </a:lnTo>
                <a:lnTo>
                  <a:pt x="532604" y="237875"/>
                </a:lnTo>
                <a:lnTo>
                  <a:pt x="540267" y="217602"/>
                </a:lnTo>
                <a:lnTo>
                  <a:pt x="546353" y="196613"/>
                </a:lnTo>
                <a:lnTo>
                  <a:pt x="550789" y="174981"/>
                </a:lnTo>
                <a:lnTo>
                  <a:pt x="553503" y="152779"/>
                </a:lnTo>
                <a:lnTo>
                  <a:pt x="554423" y="130076"/>
                </a:lnTo>
                <a:lnTo>
                  <a:pt x="553503" y="107374"/>
                </a:lnTo>
                <a:lnTo>
                  <a:pt x="550789" y="85171"/>
                </a:lnTo>
                <a:lnTo>
                  <a:pt x="546353" y="63539"/>
                </a:lnTo>
                <a:lnTo>
                  <a:pt x="540267" y="42550"/>
                </a:lnTo>
                <a:lnTo>
                  <a:pt x="532604" y="22277"/>
                </a:lnTo>
                <a:lnTo>
                  <a:pt x="523435" y="2790"/>
                </a:lnTo>
                <a:lnTo>
                  <a:pt x="512832" y="-15837"/>
                </a:lnTo>
                <a:lnTo>
                  <a:pt x="500867" y="-33534"/>
                </a:lnTo>
                <a:lnTo>
                  <a:pt x="487612" y="-50229"/>
                </a:lnTo>
                <a:lnTo>
                  <a:pt x="473138" y="-65849"/>
                </a:lnTo>
                <a:lnTo>
                  <a:pt x="457518" y="-80322"/>
                </a:lnTo>
                <a:lnTo>
                  <a:pt x="440823" y="-93578"/>
                </a:lnTo>
                <a:lnTo>
                  <a:pt x="423126" y="-105543"/>
                </a:lnTo>
                <a:lnTo>
                  <a:pt x="404498" y="-116146"/>
                </a:lnTo>
                <a:lnTo>
                  <a:pt x="385012" y="-125315"/>
                </a:lnTo>
                <a:lnTo>
                  <a:pt x="364738" y="-132978"/>
                </a:lnTo>
                <a:lnTo>
                  <a:pt x="343749" y="-139064"/>
                </a:lnTo>
                <a:lnTo>
                  <a:pt x="322117" y="-143499"/>
                </a:lnTo>
                <a:lnTo>
                  <a:pt x="299914" y="-146214"/>
                </a:lnTo>
                <a:lnTo>
                  <a:pt x="277212" y="-147134"/>
                </a:lnTo>
                <a:lnTo>
                  <a:pt x="254510" y="-146214"/>
                </a:lnTo>
                <a:lnTo>
                  <a:pt x="232307" y="-143499"/>
                </a:lnTo>
                <a:lnTo>
                  <a:pt x="210675" y="-139064"/>
                </a:lnTo>
                <a:lnTo>
                  <a:pt x="189686" y="-132978"/>
                </a:lnTo>
                <a:lnTo>
                  <a:pt x="169412" y="-125315"/>
                </a:lnTo>
                <a:lnTo>
                  <a:pt x="149925" y="-116146"/>
                </a:lnTo>
                <a:lnTo>
                  <a:pt x="131298" y="-105543"/>
                </a:lnTo>
                <a:lnTo>
                  <a:pt x="113600" y="-93578"/>
                </a:lnTo>
                <a:lnTo>
                  <a:pt x="96906" y="-80322"/>
                </a:lnTo>
                <a:lnTo>
                  <a:pt x="81286" y="-65849"/>
                </a:lnTo>
                <a:lnTo>
                  <a:pt x="66812" y="-50229"/>
                </a:lnTo>
                <a:lnTo>
                  <a:pt x="53556" y="-33534"/>
                </a:lnTo>
                <a:lnTo>
                  <a:pt x="41591" y="-15837"/>
                </a:lnTo>
                <a:lnTo>
                  <a:pt x="30988" y="2790"/>
                </a:lnTo>
                <a:lnTo>
                  <a:pt x="21819" y="22277"/>
                </a:lnTo>
                <a:lnTo>
                  <a:pt x="14156" y="42550"/>
                </a:lnTo>
                <a:lnTo>
                  <a:pt x="8070" y="63539"/>
                </a:lnTo>
                <a:lnTo>
                  <a:pt x="3634" y="85171"/>
                </a:lnTo>
                <a:lnTo>
                  <a:pt x="920" y="107374"/>
                </a:lnTo>
                <a:lnTo>
                  <a:pt x="0" y="130076"/>
                </a:lnTo>
                <a:lnTo>
                  <a:pt x="920" y="152779"/>
                </a:lnTo>
                <a:lnTo>
                  <a:pt x="3634" y="174981"/>
                </a:lnTo>
                <a:lnTo>
                  <a:pt x="8070" y="196613"/>
                </a:lnTo>
                <a:lnTo>
                  <a:pt x="14156" y="217602"/>
                </a:lnTo>
                <a:lnTo>
                  <a:pt x="21819" y="237875"/>
                </a:lnTo>
                <a:close/>
              </a:path>
              <a:path w="311980" h="440820">
                <a:moveTo>
                  <a:pt x="242792" y="214020"/>
                </a:moveTo>
                <a:lnTo>
                  <a:pt x="242792" y="260143"/>
                </a:lnTo>
                <a:lnTo>
                  <a:pt x="311629" y="260143"/>
                </a:lnTo>
                <a:lnTo>
                  <a:pt x="311629" y="214020"/>
                </a:lnTo>
                <a:lnTo>
                  <a:pt x="242792" y="2140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8" name="Группа 7"/>
          <p:cNvGrpSpPr/>
          <p:nvPr/>
        </p:nvGrpSpPr>
        <p:grpSpPr>
          <a:xfrm>
            <a:off x="7022131" y="828349"/>
            <a:ext cx="336372" cy="311957"/>
            <a:chOff x="7667461" y="7953031"/>
            <a:chExt cx="628721" cy="583087"/>
          </a:xfrm>
          <a:solidFill>
            <a:schemeClr val="accent2"/>
          </a:solidFill>
        </p:grpSpPr>
        <p:sp>
          <p:nvSpPr>
            <p:cNvPr id="9" name="object 64"/>
            <p:cNvSpPr/>
            <p:nvPr/>
          </p:nvSpPr>
          <p:spPr>
            <a:xfrm>
              <a:off x="7667461" y="8106967"/>
              <a:ext cx="597405" cy="370685"/>
            </a:xfrm>
            <a:custGeom>
              <a:avLst/>
              <a:gdLst/>
              <a:ahLst/>
              <a:cxnLst/>
              <a:rect l="l" t="t" r="r" b="b"/>
              <a:pathLst>
                <a:path w="597405" h="370685">
                  <a:moveTo>
                    <a:pt x="163089" y="88714"/>
                  </a:moveTo>
                  <a:lnTo>
                    <a:pt x="77892" y="3518"/>
                  </a:lnTo>
                  <a:lnTo>
                    <a:pt x="75641" y="1266"/>
                  </a:lnTo>
                  <a:lnTo>
                    <a:pt x="72584" y="0"/>
                  </a:lnTo>
                  <a:lnTo>
                    <a:pt x="69395" y="0"/>
                  </a:lnTo>
                  <a:lnTo>
                    <a:pt x="69395" y="29004"/>
                  </a:lnTo>
                  <a:lnTo>
                    <a:pt x="154592" y="114200"/>
                  </a:lnTo>
                  <a:lnTo>
                    <a:pt x="156848" y="116451"/>
                  </a:lnTo>
                  <a:lnTo>
                    <a:pt x="159906" y="117718"/>
                  </a:lnTo>
                  <a:lnTo>
                    <a:pt x="166277" y="117718"/>
                  </a:lnTo>
                  <a:lnTo>
                    <a:pt x="169329" y="116451"/>
                  </a:lnTo>
                  <a:lnTo>
                    <a:pt x="171581" y="114200"/>
                  </a:lnTo>
                  <a:lnTo>
                    <a:pt x="219302" y="66479"/>
                  </a:lnTo>
                  <a:lnTo>
                    <a:pt x="323236" y="170413"/>
                  </a:lnTo>
                  <a:lnTo>
                    <a:pt x="327932" y="175104"/>
                  </a:lnTo>
                  <a:lnTo>
                    <a:pt x="335534" y="175104"/>
                  </a:lnTo>
                  <a:lnTo>
                    <a:pt x="340225" y="170413"/>
                  </a:lnTo>
                  <a:lnTo>
                    <a:pt x="387951" y="122692"/>
                  </a:lnTo>
                  <a:lnTo>
                    <a:pt x="491885" y="226631"/>
                  </a:lnTo>
                  <a:lnTo>
                    <a:pt x="494136" y="228877"/>
                  </a:lnTo>
                  <a:lnTo>
                    <a:pt x="497194" y="230150"/>
                  </a:lnTo>
                  <a:lnTo>
                    <a:pt x="503565" y="230150"/>
                  </a:lnTo>
                  <a:lnTo>
                    <a:pt x="506623" y="228877"/>
                  </a:lnTo>
                  <a:lnTo>
                    <a:pt x="508874" y="226631"/>
                  </a:lnTo>
                  <a:lnTo>
                    <a:pt x="531559" y="203946"/>
                  </a:lnTo>
                  <a:lnTo>
                    <a:pt x="567841" y="341811"/>
                  </a:lnTo>
                  <a:lnTo>
                    <a:pt x="429971" y="305529"/>
                  </a:lnTo>
                  <a:lnTo>
                    <a:pt x="452656" y="282844"/>
                  </a:lnTo>
                  <a:lnTo>
                    <a:pt x="457347" y="278153"/>
                  </a:lnTo>
                  <a:lnTo>
                    <a:pt x="457347" y="270541"/>
                  </a:lnTo>
                  <a:lnTo>
                    <a:pt x="452656" y="265855"/>
                  </a:lnTo>
                  <a:lnTo>
                    <a:pt x="396443" y="209642"/>
                  </a:lnTo>
                  <a:lnTo>
                    <a:pt x="391752" y="204946"/>
                  </a:lnTo>
                  <a:lnTo>
                    <a:pt x="384145" y="204946"/>
                  </a:lnTo>
                  <a:lnTo>
                    <a:pt x="379454" y="209642"/>
                  </a:lnTo>
                  <a:lnTo>
                    <a:pt x="331733" y="257358"/>
                  </a:lnTo>
                  <a:lnTo>
                    <a:pt x="227799" y="153424"/>
                  </a:lnTo>
                  <a:lnTo>
                    <a:pt x="225548" y="151173"/>
                  </a:lnTo>
                  <a:lnTo>
                    <a:pt x="222490" y="149901"/>
                  </a:lnTo>
                  <a:lnTo>
                    <a:pt x="216119" y="149901"/>
                  </a:lnTo>
                  <a:lnTo>
                    <a:pt x="213061" y="151173"/>
                  </a:lnTo>
                  <a:lnTo>
                    <a:pt x="210810" y="153424"/>
                  </a:lnTo>
                  <a:lnTo>
                    <a:pt x="163089" y="201145"/>
                  </a:lnTo>
                  <a:lnTo>
                    <a:pt x="30171" y="68228"/>
                  </a:lnTo>
                  <a:lnTo>
                    <a:pt x="4690" y="59736"/>
                  </a:lnTo>
                  <a:lnTo>
                    <a:pt x="0" y="64422"/>
                  </a:lnTo>
                  <a:lnTo>
                    <a:pt x="0" y="72029"/>
                  </a:lnTo>
                  <a:lnTo>
                    <a:pt x="4690" y="76725"/>
                  </a:lnTo>
                  <a:lnTo>
                    <a:pt x="154592" y="226631"/>
                  </a:lnTo>
                  <a:lnTo>
                    <a:pt x="159283" y="231317"/>
                  </a:lnTo>
                  <a:lnTo>
                    <a:pt x="166890" y="231317"/>
                  </a:lnTo>
                  <a:lnTo>
                    <a:pt x="171581" y="226631"/>
                  </a:lnTo>
                  <a:lnTo>
                    <a:pt x="219302" y="178905"/>
                  </a:lnTo>
                  <a:lnTo>
                    <a:pt x="323236" y="282844"/>
                  </a:lnTo>
                  <a:lnTo>
                    <a:pt x="327932" y="287530"/>
                  </a:lnTo>
                  <a:lnTo>
                    <a:pt x="335534" y="287530"/>
                  </a:lnTo>
                  <a:lnTo>
                    <a:pt x="340225" y="282844"/>
                  </a:lnTo>
                  <a:lnTo>
                    <a:pt x="387951" y="235123"/>
                  </a:lnTo>
                  <a:lnTo>
                    <a:pt x="427175" y="274347"/>
                  </a:lnTo>
                  <a:lnTo>
                    <a:pt x="398192" y="303331"/>
                  </a:lnTo>
                  <a:lnTo>
                    <a:pt x="395150" y="306372"/>
                  </a:lnTo>
                  <a:lnTo>
                    <a:pt x="393967" y="310807"/>
                  </a:lnTo>
                  <a:lnTo>
                    <a:pt x="395087" y="314964"/>
                  </a:lnTo>
                  <a:lnTo>
                    <a:pt x="396213" y="319115"/>
                  </a:lnTo>
                  <a:lnTo>
                    <a:pt x="399469" y="322351"/>
                  </a:lnTo>
                  <a:lnTo>
                    <a:pt x="403631" y="323445"/>
                  </a:lnTo>
                  <a:lnTo>
                    <a:pt x="581641" y="370287"/>
                  </a:lnTo>
                  <a:lnTo>
                    <a:pt x="582652" y="370554"/>
                  </a:lnTo>
                  <a:lnTo>
                    <a:pt x="584699" y="370685"/>
                  </a:lnTo>
                  <a:lnTo>
                    <a:pt x="587845" y="370685"/>
                  </a:lnTo>
                  <a:lnTo>
                    <a:pt x="590913" y="369449"/>
                  </a:lnTo>
                  <a:lnTo>
                    <a:pt x="593196" y="367161"/>
                  </a:lnTo>
                  <a:lnTo>
                    <a:pt x="596217" y="364140"/>
                  </a:lnTo>
                  <a:lnTo>
                    <a:pt x="597405" y="359742"/>
                  </a:lnTo>
                  <a:lnTo>
                    <a:pt x="596316" y="355612"/>
                  </a:lnTo>
                  <a:lnTo>
                    <a:pt x="549470" y="177596"/>
                  </a:lnTo>
                  <a:lnTo>
                    <a:pt x="548375" y="173444"/>
                  </a:lnTo>
                  <a:lnTo>
                    <a:pt x="545140" y="170183"/>
                  </a:lnTo>
                  <a:lnTo>
                    <a:pt x="540988" y="169062"/>
                  </a:lnTo>
                  <a:lnTo>
                    <a:pt x="536837" y="167937"/>
                  </a:lnTo>
                  <a:lnTo>
                    <a:pt x="532397" y="169120"/>
                  </a:lnTo>
                  <a:lnTo>
                    <a:pt x="529360" y="172162"/>
                  </a:lnTo>
                  <a:lnTo>
                    <a:pt x="500377" y="201145"/>
                  </a:lnTo>
                  <a:lnTo>
                    <a:pt x="396443" y="97211"/>
                  </a:lnTo>
                  <a:lnTo>
                    <a:pt x="391752" y="92515"/>
                  </a:lnTo>
                  <a:lnTo>
                    <a:pt x="384145" y="92515"/>
                  </a:lnTo>
                  <a:lnTo>
                    <a:pt x="379454" y="97211"/>
                  </a:lnTo>
                  <a:lnTo>
                    <a:pt x="331733" y="144927"/>
                  </a:lnTo>
                  <a:lnTo>
                    <a:pt x="227799" y="40998"/>
                  </a:lnTo>
                  <a:lnTo>
                    <a:pt x="225548" y="38742"/>
                  </a:lnTo>
                  <a:lnTo>
                    <a:pt x="222490" y="37475"/>
                  </a:lnTo>
                  <a:lnTo>
                    <a:pt x="216119" y="37475"/>
                  </a:lnTo>
                  <a:lnTo>
                    <a:pt x="213061" y="38742"/>
                  </a:lnTo>
                  <a:lnTo>
                    <a:pt x="210810" y="40998"/>
                  </a:lnTo>
                  <a:lnTo>
                    <a:pt x="163089" y="88714"/>
                  </a:lnTo>
                  <a:close/>
                </a:path>
                <a:path w="597405" h="370685">
                  <a:moveTo>
                    <a:pt x="69395" y="29004"/>
                  </a:moveTo>
                  <a:lnTo>
                    <a:pt x="69395" y="0"/>
                  </a:lnTo>
                  <a:lnTo>
                    <a:pt x="66212" y="0"/>
                  </a:lnTo>
                  <a:lnTo>
                    <a:pt x="63155" y="1266"/>
                  </a:lnTo>
                  <a:lnTo>
                    <a:pt x="60903" y="3518"/>
                  </a:lnTo>
                  <a:lnTo>
                    <a:pt x="4690" y="59736"/>
                  </a:lnTo>
                  <a:lnTo>
                    <a:pt x="30171" y="68228"/>
                  </a:lnTo>
                  <a:lnTo>
                    <a:pt x="69395" y="290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65"/>
            <p:cNvSpPr/>
            <p:nvPr/>
          </p:nvSpPr>
          <p:spPr>
            <a:xfrm>
              <a:off x="7688008" y="8512087"/>
              <a:ext cx="554019" cy="24030"/>
            </a:xfrm>
            <a:custGeom>
              <a:avLst/>
              <a:gdLst/>
              <a:ahLst/>
              <a:cxnLst/>
              <a:rect l="l" t="t" r="r" b="b"/>
              <a:pathLst>
                <a:path w="554019" h="24030">
                  <a:moveTo>
                    <a:pt x="542009" y="24030"/>
                  </a:moveTo>
                  <a:lnTo>
                    <a:pt x="548642" y="24030"/>
                  </a:lnTo>
                  <a:lnTo>
                    <a:pt x="554019" y="18653"/>
                  </a:lnTo>
                  <a:lnTo>
                    <a:pt x="554019" y="5376"/>
                  </a:lnTo>
                  <a:lnTo>
                    <a:pt x="548642" y="0"/>
                  </a:lnTo>
                  <a:lnTo>
                    <a:pt x="5376" y="0"/>
                  </a:lnTo>
                  <a:lnTo>
                    <a:pt x="0" y="5376"/>
                  </a:lnTo>
                  <a:lnTo>
                    <a:pt x="0" y="18653"/>
                  </a:lnTo>
                  <a:lnTo>
                    <a:pt x="5376" y="24030"/>
                  </a:lnTo>
                  <a:lnTo>
                    <a:pt x="542009" y="2403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66"/>
            <p:cNvSpPr/>
            <p:nvPr/>
          </p:nvSpPr>
          <p:spPr>
            <a:xfrm>
              <a:off x="7754255" y="8322177"/>
              <a:ext cx="24025" cy="213941"/>
            </a:xfrm>
            <a:custGeom>
              <a:avLst/>
              <a:gdLst/>
              <a:ahLst/>
              <a:cxnLst/>
              <a:rect l="l" t="t" r="r" b="b"/>
              <a:pathLst>
                <a:path w="24025" h="213941">
                  <a:moveTo>
                    <a:pt x="12015" y="213941"/>
                  </a:moveTo>
                  <a:lnTo>
                    <a:pt x="18648" y="213941"/>
                  </a:lnTo>
                  <a:lnTo>
                    <a:pt x="24025" y="208564"/>
                  </a:lnTo>
                  <a:lnTo>
                    <a:pt x="24025" y="5376"/>
                  </a:lnTo>
                  <a:lnTo>
                    <a:pt x="18648" y="0"/>
                  </a:lnTo>
                  <a:lnTo>
                    <a:pt x="5376" y="0"/>
                  </a:lnTo>
                  <a:lnTo>
                    <a:pt x="0" y="5376"/>
                  </a:lnTo>
                  <a:lnTo>
                    <a:pt x="0" y="208564"/>
                  </a:lnTo>
                  <a:lnTo>
                    <a:pt x="5376" y="213941"/>
                  </a:lnTo>
                  <a:lnTo>
                    <a:pt x="12015" y="21394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67"/>
            <p:cNvSpPr/>
            <p:nvPr/>
          </p:nvSpPr>
          <p:spPr>
            <a:xfrm>
              <a:off x="7818407" y="8369536"/>
              <a:ext cx="26219" cy="166581"/>
            </a:xfrm>
            <a:custGeom>
              <a:avLst/>
              <a:gdLst/>
              <a:ahLst/>
              <a:cxnLst/>
              <a:rect l="l" t="t" r="r" b="b"/>
              <a:pathLst>
                <a:path w="26219" h="166581">
                  <a:moveTo>
                    <a:pt x="5303" y="162"/>
                  </a:moveTo>
                  <a:lnTo>
                    <a:pt x="0" y="5617"/>
                  </a:lnTo>
                  <a:lnTo>
                    <a:pt x="94" y="12250"/>
                  </a:lnTo>
                  <a:lnTo>
                    <a:pt x="2099" y="154733"/>
                  </a:lnTo>
                  <a:lnTo>
                    <a:pt x="2193" y="161309"/>
                  </a:lnTo>
                  <a:lnTo>
                    <a:pt x="7554" y="166581"/>
                  </a:lnTo>
                  <a:lnTo>
                    <a:pt x="14282" y="166576"/>
                  </a:lnTo>
                  <a:lnTo>
                    <a:pt x="20915" y="166481"/>
                  </a:lnTo>
                  <a:lnTo>
                    <a:pt x="26219" y="161026"/>
                  </a:lnTo>
                  <a:lnTo>
                    <a:pt x="26124" y="154398"/>
                  </a:lnTo>
                  <a:lnTo>
                    <a:pt x="24119" y="11915"/>
                  </a:lnTo>
                  <a:lnTo>
                    <a:pt x="24025" y="5277"/>
                  </a:lnTo>
                  <a:lnTo>
                    <a:pt x="18601" y="0"/>
                  </a:lnTo>
                  <a:lnTo>
                    <a:pt x="11936" y="68"/>
                  </a:lnTo>
                  <a:lnTo>
                    <a:pt x="5303" y="16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68"/>
            <p:cNvSpPr/>
            <p:nvPr/>
          </p:nvSpPr>
          <p:spPr>
            <a:xfrm>
              <a:off x="7886754" y="8342249"/>
              <a:ext cx="24025" cy="193868"/>
            </a:xfrm>
            <a:custGeom>
              <a:avLst/>
              <a:gdLst/>
              <a:ahLst/>
              <a:cxnLst/>
              <a:rect l="l" t="t" r="r" b="b"/>
              <a:pathLst>
                <a:path w="24025" h="193868">
                  <a:moveTo>
                    <a:pt x="12015" y="193868"/>
                  </a:moveTo>
                  <a:lnTo>
                    <a:pt x="18648" y="193868"/>
                  </a:lnTo>
                  <a:lnTo>
                    <a:pt x="24025" y="188491"/>
                  </a:lnTo>
                  <a:lnTo>
                    <a:pt x="24025" y="5376"/>
                  </a:lnTo>
                  <a:lnTo>
                    <a:pt x="18648" y="0"/>
                  </a:lnTo>
                  <a:lnTo>
                    <a:pt x="5376" y="0"/>
                  </a:lnTo>
                  <a:lnTo>
                    <a:pt x="0" y="5376"/>
                  </a:lnTo>
                  <a:lnTo>
                    <a:pt x="0" y="188491"/>
                  </a:lnTo>
                  <a:lnTo>
                    <a:pt x="5376" y="193868"/>
                  </a:lnTo>
                  <a:lnTo>
                    <a:pt x="12015" y="19386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69"/>
            <p:cNvSpPr/>
            <p:nvPr/>
          </p:nvSpPr>
          <p:spPr>
            <a:xfrm>
              <a:off x="7953007" y="8408498"/>
              <a:ext cx="24025" cy="127619"/>
            </a:xfrm>
            <a:custGeom>
              <a:avLst/>
              <a:gdLst/>
              <a:ahLst/>
              <a:cxnLst/>
              <a:rect l="l" t="t" r="r" b="b"/>
              <a:pathLst>
                <a:path w="24025" h="127619">
                  <a:moveTo>
                    <a:pt x="12010" y="127619"/>
                  </a:moveTo>
                  <a:lnTo>
                    <a:pt x="18648" y="127619"/>
                  </a:lnTo>
                  <a:lnTo>
                    <a:pt x="24025" y="122242"/>
                  </a:lnTo>
                  <a:lnTo>
                    <a:pt x="24025" y="5376"/>
                  </a:lnTo>
                  <a:lnTo>
                    <a:pt x="18648" y="0"/>
                  </a:lnTo>
                  <a:lnTo>
                    <a:pt x="5376" y="0"/>
                  </a:lnTo>
                  <a:lnTo>
                    <a:pt x="0" y="5376"/>
                  </a:lnTo>
                  <a:lnTo>
                    <a:pt x="0" y="122242"/>
                  </a:lnTo>
                  <a:lnTo>
                    <a:pt x="5376" y="127619"/>
                  </a:lnTo>
                  <a:lnTo>
                    <a:pt x="12010" y="12761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70"/>
            <p:cNvSpPr/>
            <p:nvPr/>
          </p:nvSpPr>
          <p:spPr>
            <a:xfrm>
              <a:off x="8019253" y="8410598"/>
              <a:ext cx="24025" cy="125519"/>
            </a:xfrm>
            <a:custGeom>
              <a:avLst/>
              <a:gdLst/>
              <a:ahLst/>
              <a:cxnLst/>
              <a:rect l="l" t="t" r="r" b="b"/>
              <a:pathLst>
                <a:path w="24025" h="125519">
                  <a:moveTo>
                    <a:pt x="12015" y="125519"/>
                  </a:moveTo>
                  <a:lnTo>
                    <a:pt x="18648" y="125519"/>
                  </a:lnTo>
                  <a:lnTo>
                    <a:pt x="24025" y="120142"/>
                  </a:lnTo>
                  <a:lnTo>
                    <a:pt x="24025" y="5382"/>
                  </a:lnTo>
                  <a:lnTo>
                    <a:pt x="18648" y="0"/>
                  </a:lnTo>
                  <a:lnTo>
                    <a:pt x="5376" y="0"/>
                  </a:lnTo>
                  <a:lnTo>
                    <a:pt x="0" y="5382"/>
                  </a:lnTo>
                  <a:lnTo>
                    <a:pt x="0" y="120142"/>
                  </a:lnTo>
                  <a:lnTo>
                    <a:pt x="5376" y="125519"/>
                  </a:lnTo>
                  <a:lnTo>
                    <a:pt x="12015" y="12551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71"/>
            <p:cNvSpPr/>
            <p:nvPr/>
          </p:nvSpPr>
          <p:spPr>
            <a:xfrm>
              <a:off x="8085507" y="8467345"/>
              <a:ext cx="24025" cy="68772"/>
            </a:xfrm>
            <a:custGeom>
              <a:avLst/>
              <a:gdLst/>
              <a:ahLst/>
              <a:cxnLst/>
              <a:rect l="l" t="t" r="r" b="b"/>
              <a:pathLst>
                <a:path w="24025" h="68772">
                  <a:moveTo>
                    <a:pt x="12010" y="68772"/>
                  </a:moveTo>
                  <a:lnTo>
                    <a:pt x="18648" y="68772"/>
                  </a:lnTo>
                  <a:lnTo>
                    <a:pt x="24025" y="63395"/>
                  </a:lnTo>
                  <a:lnTo>
                    <a:pt x="24025" y="5382"/>
                  </a:lnTo>
                  <a:lnTo>
                    <a:pt x="18648" y="0"/>
                  </a:lnTo>
                  <a:lnTo>
                    <a:pt x="5376" y="0"/>
                  </a:lnTo>
                  <a:lnTo>
                    <a:pt x="0" y="5382"/>
                  </a:lnTo>
                  <a:lnTo>
                    <a:pt x="0" y="63395"/>
                  </a:lnTo>
                  <a:lnTo>
                    <a:pt x="5376" y="68772"/>
                  </a:lnTo>
                  <a:lnTo>
                    <a:pt x="12010" y="6877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72"/>
            <p:cNvSpPr/>
            <p:nvPr/>
          </p:nvSpPr>
          <p:spPr>
            <a:xfrm>
              <a:off x="8151752" y="8484779"/>
              <a:ext cx="24025" cy="51338"/>
            </a:xfrm>
            <a:custGeom>
              <a:avLst/>
              <a:gdLst/>
              <a:ahLst/>
              <a:cxnLst/>
              <a:rect l="l" t="t" r="r" b="b"/>
              <a:pathLst>
                <a:path w="24025" h="51338">
                  <a:moveTo>
                    <a:pt x="12015" y="51338"/>
                  </a:moveTo>
                  <a:lnTo>
                    <a:pt x="18648" y="51338"/>
                  </a:lnTo>
                  <a:lnTo>
                    <a:pt x="24025" y="45961"/>
                  </a:lnTo>
                  <a:lnTo>
                    <a:pt x="24025" y="5382"/>
                  </a:lnTo>
                  <a:lnTo>
                    <a:pt x="18648" y="0"/>
                  </a:lnTo>
                  <a:lnTo>
                    <a:pt x="5376" y="0"/>
                  </a:lnTo>
                  <a:lnTo>
                    <a:pt x="0" y="5382"/>
                  </a:lnTo>
                  <a:lnTo>
                    <a:pt x="0" y="45961"/>
                  </a:lnTo>
                  <a:lnTo>
                    <a:pt x="5376" y="51338"/>
                  </a:lnTo>
                  <a:lnTo>
                    <a:pt x="12015" y="5133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73"/>
            <p:cNvSpPr/>
            <p:nvPr/>
          </p:nvSpPr>
          <p:spPr>
            <a:xfrm>
              <a:off x="7971569" y="7953031"/>
              <a:ext cx="324613" cy="278337"/>
            </a:xfrm>
            <a:custGeom>
              <a:avLst/>
              <a:gdLst/>
              <a:ahLst/>
              <a:cxnLst/>
              <a:rect l="l" t="t" r="r" b="b"/>
              <a:pathLst>
                <a:path w="324613" h="278337">
                  <a:moveTo>
                    <a:pt x="159890" y="254306"/>
                  </a:moveTo>
                  <a:lnTo>
                    <a:pt x="154513" y="259683"/>
                  </a:lnTo>
                  <a:lnTo>
                    <a:pt x="154513" y="272960"/>
                  </a:lnTo>
                  <a:lnTo>
                    <a:pt x="159890" y="278337"/>
                  </a:lnTo>
                  <a:lnTo>
                    <a:pt x="309100" y="278337"/>
                  </a:lnTo>
                  <a:lnTo>
                    <a:pt x="316702" y="273850"/>
                  </a:lnTo>
                  <a:lnTo>
                    <a:pt x="320670" y="266620"/>
                  </a:lnTo>
                  <a:lnTo>
                    <a:pt x="324613" y="259437"/>
                  </a:lnTo>
                  <a:lnTo>
                    <a:pt x="324330" y="250678"/>
                  </a:lnTo>
                  <a:lnTo>
                    <a:pt x="319932" y="243762"/>
                  </a:lnTo>
                  <a:lnTo>
                    <a:pt x="171554" y="10470"/>
                  </a:lnTo>
                  <a:lnTo>
                    <a:pt x="167382" y="3916"/>
                  </a:lnTo>
                  <a:lnTo>
                    <a:pt x="160241" y="0"/>
                  </a:lnTo>
                  <a:lnTo>
                    <a:pt x="144655" y="0"/>
                  </a:lnTo>
                  <a:lnTo>
                    <a:pt x="137514" y="3916"/>
                  </a:lnTo>
                  <a:lnTo>
                    <a:pt x="133357" y="10444"/>
                  </a:lnTo>
                  <a:lnTo>
                    <a:pt x="3570" y="213475"/>
                  </a:lnTo>
                  <a:lnTo>
                    <a:pt x="0" y="219071"/>
                  </a:lnTo>
                  <a:lnTo>
                    <a:pt x="1633" y="226500"/>
                  </a:lnTo>
                  <a:lnTo>
                    <a:pt x="7224" y="230071"/>
                  </a:lnTo>
                  <a:lnTo>
                    <a:pt x="12811" y="233642"/>
                  </a:lnTo>
                  <a:lnTo>
                    <a:pt x="20240" y="232008"/>
                  </a:lnTo>
                  <a:lnTo>
                    <a:pt x="23816" y="226417"/>
                  </a:lnTo>
                  <a:lnTo>
                    <a:pt x="152445" y="25198"/>
                  </a:lnTo>
                  <a:lnTo>
                    <a:pt x="298163" y="254306"/>
                  </a:lnTo>
                  <a:lnTo>
                    <a:pt x="159890" y="25430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74"/>
            <p:cNvSpPr/>
            <p:nvPr/>
          </p:nvSpPr>
          <p:spPr>
            <a:xfrm>
              <a:off x="8112006" y="8048342"/>
              <a:ext cx="24025" cy="77023"/>
            </a:xfrm>
            <a:custGeom>
              <a:avLst/>
              <a:gdLst/>
              <a:ahLst/>
              <a:cxnLst/>
              <a:rect l="l" t="t" r="r" b="b"/>
              <a:pathLst>
                <a:path w="24025" h="77023">
                  <a:moveTo>
                    <a:pt x="12010" y="77023"/>
                  </a:moveTo>
                  <a:lnTo>
                    <a:pt x="18648" y="77023"/>
                  </a:lnTo>
                  <a:lnTo>
                    <a:pt x="24025" y="71647"/>
                  </a:lnTo>
                  <a:lnTo>
                    <a:pt x="24025" y="5376"/>
                  </a:lnTo>
                  <a:lnTo>
                    <a:pt x="18648" y="0"/>
                  </a:lnTo>
                  <a:lnTo>
                    <a:pt x="5376" y="0"/>
                  </a:lnTo>
                  <a:lnTo>
                    <a:pt x="0" y="5376"/>
                  </a:lnTo>
                  <a:lnTo>
                    <a:pt x="0" y="71647"/>
                  </a:lnTo>
                  <a:lnTo>
                    <a:pt x="5376" y="77023"/>
                  </a:lnTo>
                  <a:lnTo>
                    <a:pt x="12010" y="7702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75"/>
            <p:cNvSpPr/>
            <p:nvPr/>
          </p:nvSpPr>
          <p:spPr>
            <a:xfrm>
              <a:off x="8111998" y="8147716"/>
              <a:ext cx="24025" cy="30653"/>
            </a:xfrm>
            <a:custGeom>
              <a:avLst/>
              <a:gdLst/>
              <a:ahLst/>
              <a:cxnLst/>
              <a:rect l="l" t="t" r="r" b="b"/>
              <a:pathLst>
                <a:path w="24025" h="30653">
                  <a:moveTo>
                    <a:pt x="12010" y="30653"/>
                  </a:moveTo>
                  <a:lnTo>
                    <a:pt x="18648" y="30653"/>
                  </a:lnTo>
                  <a:lnTo>
                    <a:pt x="24025" y="25276"/>
                  </a:lnTo>
                  <a:lnTo>
                    <a:pt x="24025" y="5376"/>
                  </a:lnTo>
                  <a:lnTo>
                    <a:pt x="18648" y="0"/>
                  </a:lnTo>
                  <a:lnTo>
                    <a:pt x="5371" y="0"/>
                  </a:lnTo>
                  <a:lnTo>
                    <a:pt x="0" y="5376"/>
                  </a:lnTo>
                  <a:lnTo>
                    <a:pt x="0" y="25276"/>
                  </a:lnTo>
                  <a:lnTo>
                    <a:pt x="5371" y="30653"/>
                  </a:lnTo>
                  <a:lnTo>
                    <a:pt x="12010" y="3065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389991" y="883157"/>
            <a:ext cx="296621" cy="296618"/>
            <a:chOff x="15207896" y="9403877"/>
            <a:chExt cx="554422" cy="554417"/>
          </a:xfrm>
          <a:solidFill>
            <a:schemeClr val="accent2"/>
          </a:solidFill>
        </p:grpSpPr>
        <p:sp>
          <p:nvSpPr>
            <p:cNvPr id="22" name="object 156"/>
            <p:cNvSpPr/>
            <p:nvPr/>
          </p:nvSpPr>
          <p:spPr>
            <a:xfrm>
              <a:off x="15207896" y="9403877"/>
              <a:ext cx="554422" cy="554417"/>
            </a:xfrm>
            <a:custGeom>
              <a:avLst/>
              <a:gdLst/>
              <a:ahLst/>
              <a:cxnLst/>
              <a:rect l="l" t="t" r="r" b="b"/>
              <a:pathLst>
                <a:path w="554422" h="554417">
                  <a:moveTo>
                    <a:pt x="920" y="254509"/>
                  </a:moveTo>
                  <a:lnTo>
                    <a:pt x="0" y="277211"/>
                  </a:lnTo>
                  <a:lnTo>
                    <a:pt x="920" y="299913"/>
                  </a:lnTo>
                  <a:lnTo>
                    <a:pt x="3634" y="322116"/>
                  </a:lnTo>
                  <a:lnTo>
                    <a:pt x="8070" y="343748"/>
                  </a:lnTo>
                  <a:lnTo>
                    <a:pt x="14156" y="364736"/>
                  </a:lnTo>
                  <a:lnTo>
                    <a:pt x="21819" y="385010"/>
                  </a:lnTo>
                  <a:lnTo>
                    <a:pt x="30988" y="404496"/>
                  </a:lnTo>
                  <a:lnTo>
                    <a:pt x="41591" y="423124"/>
                  </a:lnTo>
                  <a:lnTo>
                    <a:pt x="38568" y="336209"/>
                  </a:lnTo>
                  <a:lnTo>
                    <a:pt x="34635" y="317028"/>
                  </a:lnTo>
                  <a:lnTo>
                    <a:pt x="32229" y="297341"/>
                  </a:lnTo>
                  <a:lnTo>
                    <a:pt x="31412" y="277211"/>
                  </a:lnTo>
                  <a:lnTo>
                    <a:pt x="32229" y="257082"/>
                  </a:lnTo>
                  <a:lnTo>
                    <a:pt x="34635" y="237395"/>
                  </a:lnTo>
                  <a:lnTo>
                    <a:pt x="38568" y="218215"/>
                  </a:lnTo>
                  <a:lnTo>
                    <a:pt x="43964" y="199604"/>
                  </a:lnTo>
                  <a:lnTo>
                    <a:pt x="50759" y="181628"/>
                  </a:lnTo>
                  <a:lnTo>
                    <a:pt x="58889" y="164350"/>
                  </a:lnTo>
                  <a:lnTo>
                    <a:pt x="68290" y="147833"/>
                  </a:lnTo>
                  <a:lnTo>
                    <a:pt x="78899" y="132141"/>
                  </a:lnTo>
                  <a:lnTo>
                    <a:pt x="90652" y="117338"/>
                  </a:lnTo>
                  <a:lnTo>
                    <a:pt x="103486" y="103488"/>
                  </a:lnTo>
                  <a:lnTo>
                    <a:pt x="117336" y="90654"/>
                  </a:lnTo>
                  <a:lnTo>
                    <a:pt x="132139" y="78901"/>
                  </a:lnTo>
                  <a:lnTo>
                    <a:pt x="147830" y="68291"/>
                  </a:lnTo>
                  <a:lnTo>
                    <a:pt x="164347" y="58890"/>
                  </a:lnTo>
                  <a:lnTo>
                    <a:pt x="181626" y="50759"/>
                  </a:lnTo>
                  <a:lnTo>
                    <a:pt x="199602" y="43964"/>
                  </a:lnTo>
                  <a:lnTo>
                    <a:pt x="218213" y="38568"/>
                  </a:lnTo>
                  <a:lnTo>
                    <a:pt x="237394" y="34635"/>
                  </a:lnTo>
                  <a:lnTo>
                    <a:pt x="257081" y="32229"/>
                  </a:lnTo>
                  <a:lnTo>
                    <a:pt x="277211" y="31412"/>
                  </a:lnTo>
                  <a:lnTo>
                    <a:pt x="297341" y="32229"/>
                  </a:lnTo>
                  <a:lnTo>
                    <a:pt x="317028" y="34635"/>
                  </a:lnTo>
                  <a:lnTo>
                    <a:pt x="336209" y="38568"/>
                  </a:lnTo>
                  <a:lnTo>
                    <a:pt x="354820" y="43964"/>
                  </a:lnTo>
                  <a:lnTo>
                    <a:pt x="372796" y="50759"/>
                  </a:lnTo>
                  <a:lnTo>
                    <a:pt x="390074" y="58890"/>
                  </a:lnTo>
                  <a:lnTo>
                    <a:pt x="406592" y="68291"/>
                  </a:lnTo>
                  <a:lnTo>
                    <a:pt x="422283" y="78901"/>
                  </a:lnTo>
                  <a:lnTo>
                    <a:pt x="437086" y="90654"/>
                  </a:lnTo>
                  <a:lnTo>
                    <a:pt x="450936" y="103488"/>
                  </a:lnTo>
                  <a:lnTo>
                    <a:pt x="463769" y="117338"/>
                  </a:lnTo>
                  <a:lnTo>
                    <a:pt x="475523" y="132141"/>
                  </a:lnTo>
                  <a:lnTo>
                    <a:pt x="486132" y="147833"/>
                  </a:lnTo>
                  <a:lnTo>
                    <a:pt x="495533" y="164350"/>
                  </a:lnTo>
                  <a:lnTo>
                    <a:pt x="503663" y="181628"/>
                  </a:lnTo>
                  <a:lnTo>
                    <a:pt x="510458" y="199604"/>
                  </a:lnTo>
                  <a:lnTo>
                    <a:pt x="515854" y="218215"/>
                  </a:lnTo>
                  <a:lnTo>
                    <a:pt x="519787" y="237395"/>
                  </a:lnTo>
                  <a:lnTo>
                    <a:pt x="522193" y="257082"/>
                  </a:lnTo>
                  <a:lnTo>
                    <a:pt x="523010" y="277211"/>
                  </a:lnTo>
                  <a:lnTo>
                    <a:pt x="522193" y="297341"/>
                  </a:lnTo>
                  <a:lnTo>
                    <a:pt x="519787" y="317028"/>
                  </a:lnTo>
                  <a:lnTo>
                    <a:pt x="515854" y="336209"/>
                  </a:lnTo>
                  <a:lnTo>
                    <a:pt x="510458" y="354819"/>
                  </a:lnTo>
                  <a:lnTo>
                    <a:pt x="503663" y="372795"/>
                  </a:lnTo>
                  <a:lnTo>
                    <a:pt x="495533" y="390073"/>
                  </a:lnTo>
                  <a:lnTo>
                    <a:pt x="486132" y="406590"/>
                  </a:lnTo>
                  <a:lnTo>
                    <a:pt x="475523" y="422281"/>
                  </a:lnTo>
                  <a:lnTo>
                    <a:pt x="463769" y="437084"/>
                  </a:lnTo>
                  <a:lnTo>
                    <a:pt x="450936" y="450933"/>
                  </a:lnTo>
                  <a:lnTo>
                    <a:pt x="437086" y="463766"/>
                  </a:lnTo>
                  <a:lnTo>
                    <a:pt x="422283" y="475519"/>
                  </a:lnTo>
                  <a:lnTo>
                    <a:pt x="406592" y="486128"/>
                  </a:lnTo>
                  <a:lnTo>
                    <a:pt x="390074" y="495529"/>
                  </a:lnTo>
                  <a:lnTo>
                    <a:pt x="372796" y="503659"/>
                  </a:lnTo>
                  <a:lnTo>
                    <a:pt x="354820" y="510453"/>
                  </a:lnTo>
                  <a:lnTo>
                    <a:pt x="336209" y="515849"/>
                  </a:lnTo>
                  <a:lnTo>
                    <a:pt x="317028" y="519782"/>
                  </a:lnTo>
                  <a:lnTo>
                    <a:pt x="297341" y="522188"/>
                  </a:lnTo>
                  <a:lnTo>
                    <a:pt x="277211" y="523005"/>
                  </a:lnTo>
                  <a:lnTo>
                    <a:pt x="257081" y="522188"/>
                  </a:lnTo>
                  <a:lnTo>
                    <a:pt x="237394" y="519782"/>
                  </a:lnTo>
                  <a:lnTo>
                    <a:pt x="218213" y="515849"/>
                  </a:lnTo>
                  <a:lnTo>
                    <a:pt x="199602" y="510453"/>
                  </a:lnTo>
                  <a:lnTo>
                    <a:pt x="181626" y="503659"/>
                  </a:lnTo>
                  <a:lnTo>
                    <a:pt x="164347" y="495529"/>
                  </a:lnTo>
                  <a:lnTo>
                    <a:pt x="147830" y="486128"/>
                  </a:lnTo>
                  <a:lnTo>
                    <a:pt x="132139" y="475519"/>
                  </a:lnTo>
                  <a:lnTo>
                    <a:pt x="117336" y="463766"/>
                  </a:lnTo>
                  <a:lnTo>
                    <a:pt x="103486" y="450933"/>
                  </a:lnTo>
                  <a:lnTo>
                    <a:pt x="90652" y="437084"/>
                  </a:lnTo>
                  <a:lnTo>
                    <a:pt x="78899" y="422281"/>
                  </a:lnTo>
                  <a:lnTo>
                    <a:pt x="68290" y="406590"/>
                  </a:lnTo>
                  <a:lnTo>
                    <a:pt x="58889" y="390073"/>
                  </a:lnTo>
                  <a:lnTo>
                    <a:pt x="50759" y="372795"/>
                  </a:lnTo>
                  <a:lnTo>
                    <a:pt x="43964" y="354819"/>
                  </a:lnTo>
                  <a:lnTo>
                    <a:pt x="53556" y="440820"/>
                  </a:lnTo>
                  <a:lnTo>
                    <a:pt x="66811" y="457515"/>
                  </a:lnTo>
                  <a:lnTo>
                    <a:pt x="81285" y="473134"/>
                  </a:lnTo>
                  <a:lnTo>
                    <a:pt x="96905" y="487608"/>
                  </a:lnTo>
                  <a:lnTo>
                    <a:pt x="113600" y="500863"/>
                  </a:lnTo>
                  <a:lnTo>
                    <a:pt x="131297" y="512827"/>
                  </a:lnTo>
                  <a:lnTo>
                    <a:pt x="149925" y="523430"/>
                  </a:lnTo>
                  <a:lnTo>
                    <a:pt x="169411" y="532599"/>
                  </a:lnTo>
                  <a:lnTo>
                    <a:pt x="189685" y="540262"/>
                  </a:lnTo>
                  <a:lnTo>
                    <a:pt x="210674" y="546347"/>
                  </a:lnTo>
                  <a:lnTo>
                    <a:pt x="232306" y="550782"/>
                  </a:lnTo>
                  <a:lnTo>
                    <a:pt x="254509" y="553497"/>
                  </a:lnTo>
                  <a:lnTo>
                    <a:pt x="277211" y="554417"/>
                  </a:lnTo>
                  <a:lnTo>
                    <a:pt x="299913" y="553497"/>
                  </a:lnTo>
                  <a:lnTo>
                    <a:pt x="322116" y="550782"/>
                  </a:lnTo>
                  <a:lnTo>
                    <a:pt x="343748" y="546347"/>
                  </a:lnTo>
                  <a:lnTo>
                    <a:pt x="364737" y="540262"/>
                  </a:lnTo>
                  <a:lnTo>
                    <a:pt x="385011" y="532599"/>
                  </a:lnTo>
                  <a:lnTo>
                    <a:pt x="404497" y="523430"/>
                  </a:lnTo>
                  <a:lnTo>
                    <a:pt x="423125" y="512827"/>
                  </a:lnTo>
                  <a:lnTo>
                    <a:pt x="440822" y="500863"/>
                  </a:lnTo>
                  <a:lnTo>
                    <a:pt x="457517" y="487608"/>
                  </a:lnTo>
                  <a:lnTo>
                    <a:pt x="473137" y="473134"/>
                  </a:lnTo>
                  <a:lnTo>
                    <a:pt x="487611" y="457515"/>
                  </a:lnTo>
                  <a:lnTo>
                    <a:pt x="500866" y="440820"/>
                  </a:lnTo>
                  <a:lnTo>
                    <a:pt x="512831" y="423124"/>
                  </a:lnTo>
                  <a:lnTo>
                    <a:pt x="523434" y="404496"/>
                  </a:lnTo>
                  <a:lnTo>
                    <a:pt x="532603" y="385010"/>
                  </a:lnTo>
                  <a:lnTo>
                    <a:pt x="540266" y="364736"/>
                  </a:lnTo>
                  <a:lnTo>
                    <a:pt x="546352" y="343748"/>
                  </a:lnTo>
                  <a:lnTo>
                    <a:pt x="550788" y="322116"/>
                  </a:lnTo>
                  <a:lnTo>
                    <a:pt x="553502" y="299913"/>
                  </a:lnTo>
                  <a:lnTo>
                    <a:pt x="554422" y="277211"/>
                  </a:lnTo>
                  <a:lnTo>
                    <a:pt x="553502" y="254509"/>
                  </a:lnTo>
                  <a:lnTo>
                    <a:pt x="550788" y="232306"/>
                  </a:lnTo>
                  <a:lnTo>
                    <a:pt x="546352" y="210674"/>
                  </a:lnTo>
                  <a:lnTo>
                    <a:pt x="540266" y="189685"/>
                  </a:lnTo>
                  <a:lnTo>
                    <a:pt x="532603" y="169411"/>
                  </a:lnTo>
                  <a:lnTo>
                    <a:pt x="523434" y="149925"/>
                  </a:lnTo>
                  <a:lnTo>
                    <a:pt x="512831" y="131297"/>
                  </a:lnTo>
                  <a:lnTo>
                    <a:pt x="500866" y="113600"/>
                  </a:lnTo>
                  <a:lnTo>
                    <a:pt x="487611" y="96905"/>
                  </a:lnTo>
                  <a:lnTo>
                    <a:pt x="473137" y="81285"/>
                  </a:lnTo>
                  <a:lnTo>
                    <a:pt x="457517" y="66811"/>
                  </a:lnTo>
                  <a:lnTo>
                    <a:pt x="440822" y="53556"/>
                  </a:lnTo>
                  <a:lnTo>
                    <a:pt x="423125" y="41591"/>
                  </a:lnTo>
                  <a:lnTo>
                    <a:pt x="404497" y="30988"/>
                  </a:lnTo>
                  <a:lnTo>
                    <a:pt x="385011" y="21819"/>
                  </a:lnTo>
                  <a:lnTo>
                    <a:pt x="364737" y="14156"/>
                  </a:lnTo>
                  <a:lnTo>
                    <a:pt x="343748" y="8070"/>
                  </a:lnTo>
                  <a:lnTo>
                    <a:pt x="322116" y="3634"/>
                  </a:lnTo>
                  <a:lnTo>
                    <a:pt x="299913" y="920"/>
                  </a:lnTo>
                  <a:lnTo>
                    <a:pt x="277211" y="0"/>
                  </a:lnTo>
                  <a:lnTo>
                    <a:pt x="254509" y="920"/>
                  </a:lnTo>
                  <a:lnTo>
                    <a:pt x="232306" y="3634"/>
                  </a:lnTo>
                  <a:lnTo>
                    <a:pt x="210674" y="8070"/>
                  </a:lnTo>
                  <a:lnTo>
                    <a:pt x="189685" y="14156"/>
                  </a:lnTo>
                  <a:lnTo>
                    <a:pt x="169411" y="21819"/>
                  </a:lnTo>
                  <a:lnTo>
                    <a:pt x="149925" y="30988"/>
                  </a:lnTo>
                  <a:lnTo>
                    <a:pt x="131297" y="41591"/>
                  </a:lnTo>
                  <a:lnTo>
                    <a:pt x="113600" y="53556"/>
                  </a:lnTo>
                  <a:lnTo>
                    <a:pt x="96905" y="66811"/>
                  </a:lnTo>
                  <a:lnTo>
                    <a:pt x="81285" y="81285"/>
                  </a:lnTo>
                  <a:lnTo>
                    <a:pt x="66811" y="96905"/>
                  </a:lnTo>
                  <a:lnTo>
                    <a:pt x="53556" y="113600"/>
                  </a:lnTo>
                  <a:lnTo>
                    <a:pt x="41591" y="131297"/>
                  </a:lnTo>
                  <a:lnTo>
                    <a:pt x="30988" y="149925"/>
                  </a:lnTo>
                  <a:lnTo>
                    <a:pt x="21819" y="169411"/>
                  </a:lnTo>
                  <a:lnTo>
                    <a:pt x="14156" y="189685"/>
                  </a:lnTo>
                  <a:lnTo>
                    <a:pt x="8070" y="210674"/>
                  </a:lnTo>
                  <a:lnTo>
                    <a:pt x="3634" y="232306"/>
                  </a:lnTo>
                  <a:lnTo>
                    <a:pt x="920" y="254509"/>
                  </a:lnTo>
                  <a:close/>
                </a:path>
                <a:path w="554422" h="554417">
                  <a:moveTo>
                    <a:pt x="43964" y="354819"/>
                  </a:moveTo>
                  <a:lnTo>
                    <a:pt x="38568" y="336209"/>
                  </a:lnTo>
                  <a:lnTo>
                    <a:pt x="41591" y="423124"/>
                  </a:lnTo>
                  <a:lnTo>
                    <a:pt x="53556" y="440820"/>
                  </a:lnTo>
                  <a:lnTo>
                    <a:pt x="43964" y="35481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157"/>
            <p:cNvSpPr/>
            <p:nvPr/>
          </p:nvSpPr>
          <p:spPr>
            <a:xfrm>
              <a:off x="15347445" y="9548767"/>
              <a:ext cx="260819" cy="260829"/>
            </a:xfrm>
            <a:custGeom>
              <a:avLst/>
              <a:gdLst/>
              <a:ahLst/>
              <a:cxnLst/>
              <a:rect l="l" t="t" r="r" b="b"/>
              <a:pathLst>
                <a:path w="260819" h="260829">
                  <a:moveTo>
                    <a:pt x="44422" y="62788"/>
                  </a:moveTo>
                  <a:lnTo>
                    <a:pt x="62783" y="44427"/>
                  </a:lnTo>
                  <a:lnTo>
                    <a:pt x="130409" y="112054"/>
                  </a:lnTo>
                  <a:lnTo>
                    <a:pt x="198035" y="44427"/>
                  </a:lnTo>
                  <a:lnTo>
                    <a:pt x="216396" y="62788"/>
                  </a:lnTo>
                  <a:lnTo>
                    <a:pt x="193198" y="130414"/>
                  </a:lnTo>
                  <a:lnTo>
                    <a:pt x="260819" y="62788"/>
                  </a:lnTo>
                  <a:lnTo>
                    <a:pt x="198035" y="0"/>
                  </a:lnTo>
                  <a:lnTo>
                    <a:pt x="130409" y="67626"/>
                  </a:lnTo>
                  <a:lnTo>
                    <a:pt x="62783" y="0"/>
                  </a:lnTo>
                  <a:lnTo>
                    <a:pt x="0" y="62788"/>
                  </a:lnTo>
                  <a:lnTo>
                    <a:pt x="67620" y="130414"/>
                  </a:lnTo>
                  <a:lnTo>
                    <a:pt x="0" y="198041"/>
                  </a:lnTo>
                  <a:lnTo>
                    <a:pt x="62783" y="260829"/>
                  </a:lnTo>
                  <a:lnTo>
                    <a:pt x="62783" y="216401"/>
                  </a:lnTo>
                  <a:lnTo>
                    <a:pt x="44422" y="198041"/>
                  </a:lnTo>
                  <a:lnTo>
                    <a:pt x="112048" y="130414"/>
                  </a:lnTo>
                  <a:lnTo>
                    <a:pt x="44422" y="62788"/>
                  </a:lnTo>
                  <a:close/>
                </a:path>
                <a:path w="260819" h="260829">
                  <a:moveTo>
                    <a:pt x="216396" y="62788"/>
                  </a:moveTo>
                  <a:lnTo>
                    <a:pt x="148770" y="130414"/>
                  </a:lnTo>
                  <a:lnTo>
                    <a:pt x="216396" y="198041"/>
                  </a:lnTo>
                  <a:lnTo>
                    <a:pt x="198035" y="216401"/>
                  </a:lnTo>
                  <a:lnTo>
                    <a:pt x="130409" y="148775"/>
                  </a:lnTo>
                  <a:lnTo>
                    <a:pt x="62783" y="216401"/>
                  </a:lnTo>
                  <a:lnTo>
                    <a:pt x="62783" y="260829"/>
                  </a:lnTo>
                  <a:lnTo>
                    <a:pt x="130409" y="193203"/>
                  </a:lnTo>
                  <a:lnTo>
                    <a:pt x="198035" y="260829"/>
                  </a:lnTo>
                  <a:lnTo>
                    <a:pt x="260819" y="198041"/>
                  </a:lnTo>
                  <a:lnTo>
                    <a:pt x="193198" y="130414"/>
                  </a:lnTo>
                  <a:lnTo>
                    <a:pt x="216396" y="627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6231327" y="1485002"/>
            <a:ext cx="2321494" cy="19699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solidFill>
                <a:srgbClr val="1B4792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883C1D1F-BC37-88C4-9E53-5D45B1EA2C60}"/>
              </a:ext>
            </a:extLst>
          </p:cNvPr>
          <p:cNvCxnSpPr>
            <a:cxnSpLocks/>
          </p:cNvCxnSpPr>
          <p:nvPr/>
        </p:nvCxnSpPr>
        <p:spPr>
          <a:xfrm flipH="1">
            <a:off x="1825202" y="1271399"/>
            <a:ext cx="455" cy="2519256"/>
          </a:xfrm>
          <a:prstGeom prst="line">
            <a:avLst/>
          </a:prstGeom>
          <a:ln w="9525">
            <a:solidFill>
              <a:srgbClr val="1B4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883C1D1F-BC37-88C4-9E53-5D45B1EA2C60}"/>
              </a:ext>
            </a:extLst>
          </p:cNvPr>
          <p:cNvCxnSpPr>
            <a:cxnSpLocks/>
          </p:cNvCxnSpPr>
          <p:nvPr/>
        </p:nvCxnSpPr>
        <p:spPr>
          <a:xfrm>
            <a:off x="6628730" y="1264848"/>
            <a:ext cx="20789" cy="2512165"/>
          </a:xfrm>
          <a:prstGeom prst="line">
            <a:avLst/>
          </a:prstGeom>
          <a:ln w="9525">
            <a:solidFill>
              <a:srgbClr val="1B4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0AE4172-02D5-4315-CE0E-B936C7A89A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05910">
            <a:off x="6192390" y="3390739"/>
            <a:ext cx="1938262" cy="1496616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357074" y="1306888"/>
            <a:ext cx="1393946" cy="18566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1B4792"/>
                </a:solidFill>
              </a:rPr>
              <a:t>Уровень </a:t>
            </a:r>
            <a:r>
              <a:rPr lang="ru-RU" sz="1400" dirty="0" err="1" smtClean="0">
                <a:solidFill>
                  <a:srgbClr val="1B4792"/>
                </a:solidFill>
              </a:rPr>
              <a:t>оприборенности</a:t>
            </a:r>
            <a:r>
              <a:rPr lang="ru-RU" sz="1400" dirty="0" smtClean="0">
                <a:solidFill>
                  <a:srgbClr val="1B4792"/>
                </a:solidFill>
              </a:rPr>
              <a:t> (ОДПУ ХВС) – </a:t>
            </a:r>
            <a:r>
              <a:rPr lang="ru-RU" sz="1400" dirty="0" smtClean="0">
                <a:solidFill>
                  <a:srgbClr val="FF0000"/>
                </a:solidFill>
              </a:rPr>
              <a:t>42%</a:t>
            </a:r>
            <a:r>
              <a:rPr lang="ru-RU" sz="1400" dirty="0" smtClean="0">
                <a:solidFill>
                  <a:srgbClr val="1B4792"/>
                </a:solidFill>
              </a:rPr>
              <a:t> (по количеству МКД) и </a:t>
            </a:r>
            <a:r>
              <a:rPr lang="ru-RU" sz="1400" dirty="0" smtClean="0">
                <a:solidFill>
                  <a:srgbClr val="FF0000"/>
                </a:solidFill>
              </a:rPr>
              <a:t>61%</a:t>
            </a:r>
            <a:r>
              <a:rPr lang="ru-RU" sz="1400" dirty="0" smtClean="0">
                <a:solidFill>
                  <a:srgbClr val="1B4792"/>
                </a:solidFill>
              </a:rPr>
              <a:t> (по объему полезного отпуска)</a:t>
            </a:r>
            <a:endParaRPr lang="ru-RU" sz="1400" dirty="0">
              <a:solidFill>
                <a:srgbClr val="1B4792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786493" y="1278753"/>
            <a:ext cx="2231127" cy="19699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1B4792"/>
                </a:solidFill>
              </a:rPr>
              <a:t>По состоянию на конец 2024 г. из общего количества ОДПУ (14 845) системой дистанционного снятия показаний было оснащено только 2 826 – это всего </a:t>
            </a:r>
            <a:r>
              <a:rPr lang="ru-RU" sz="1400" dirty="0" smtClean="0">
                <a:solidFill>
                  <a:srgbClr val="FF0000"/>
                </a:solidFill>
              </a:rPr>
              <a:t>19%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883C1D1F-BC37-88C4-9E53-5D45B1EA2C60}"/>
              </a:ext>
            </a:extLst>
          </p:cNvPr>
          <p:cNvCxnSpPr>
            <a:cxnSpLocks/>
          </p:cNvCxnSpPr>
          <p:nvPr/>
        </p:nvCxnSpPr>
        <p:spPr>
          <a:xfrm flipH="1">
            <a:off x="3841161" y="1257757"/>
            <a:ext cx="455" cy="2519256"/>
          </a:xfrm>
          <a:prstGeom prst="line">
            <a:avLst/>
          </a:prstGeom>
          <a:ln w="9525">
            <a:solidFill>
              <a:srgbClr val="1B4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1972064" y="1316938"/>
            <a:ext cx="1779888" cy="24600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1B4792"/>
                </a:solidFill>
              </a:rPr>
              <a:t>Уровень доступа в МКД для установки ОДПУ – от </a:t>
            </a:r>
            <a:r>
              <a:rPr lang="ru-RU" sz="1400" dirty="0" smtClean="0">
                <a:solidFill>
                  <a:srgbClr val="FF0000"/>
                </a:solidFill>
              </a:rPr>
              <a:t>0% </a:t>
            </a:r>
            <a:r>
              <a:rPr lang="ru-RU" sz="1400" dirty="0" smtClean="0">
                <a:solidFill>
                  <a:srgbClr val="1B4792"/>
                </a:solidFill>
              </a:rPr>
              <a:t>(Пенза) до </a:t>
            </a:r>
            <a:r>
              <a:rPr lang="ru-RU" sz="1400" dirty="0" smtClean="0">
                <a:solidFill>
                  <a:srgbClr val="FF0000"/>
                </a:solidFill>
              </a:rPr>
              <a:t>11 – 13% </a:t>
            </a:r>
            <a:r>
              <a:rPr lang="ru-RU" sz="1400" dirty="0" smtClean="0">
                <a:solidFill>
                  <a:srgbClr val="1B4792"/>
                </a:solidFill>
              </a:rPr>
              <a:t>(Самара, Пермь). При привлечении ГЖИ срок обеспечения доступа – от 3-х месяцев</a:t>
            </a:r>
            <a:endParaRPr lang="ru-RU" sz="1400" dirty="0">
              <a:solidFill>
                <a:srgbClr val="1B4792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351703" y="888275"/>
            <a:ext cx="296621" cy="296618"/>
            <a:chOff x="15207896" y="9403877"/>
            <a:chExt cx="554422" cy="554417"/>
          </a:xfrm>
          <a:solidFill>
            <a:schemeClr val="accent2"/>
          </a:solidFill>
        </p:grpSpPr>
        <p:sp>
          <p:nvSpPr>
            <p:cNvPr id="35" name="object 156"/>
            <p:cNvSpPr/>
            <p:nvPr/>
          </p:nvSpPr>
          <p:spPr>
            <a:xfrm>
              <a:off x="15207896" y="9403877"/>
              <a:ext cx="554422" cy="554417"/>
            </a:xfrm>
            <a:custGeom>
              <a:avLst/>
              <a:gdLst/>
              <a:ahLst/>
              <a:cxnLst/>
              <a:rect l="l" t="t" r="r" b="b"/>
              <a:pathLst>
                <a:path w="554422" h="554417">
                  <a:moveTo>
                    <a:pt x="920" y="254509"/>
                  </a:moveTo>
                  <a:lnTo>
                    <a:pt x="0" y="277211"/>
                  </a:lnTo>
                  <a:lnTo>
                    <a:pt x="920" y="299913"/>
                  </a:lnTo>
                  <a:lnTo>
                    <a:pt x="3634" y="322116"/>
                  </a:lnTo>
                  <a:lnTo>
                    <a:pt x="8070" y="343748"/>
                  </a:lnTo>
                  <a:lnTo>
                    <a:pt x="14156" y="364736"/>
                  </a:lnTo>
                  <a:lnTo>
                    <a:pt x="21819" y="385010"/>
                  </a:lnTo>
                  <a:lnTo>
                    <a:pt x="30988" y="404496"/>
                  </a:lnTo>
                  <a:lnTo>
                    <a:pt x="41591" y="423124"/>
                  </a:lnTo>
                  <a:lnTo>
                    <a:pt x="38568" y="336209"/>
                  </a:lnTo>
                  <a:lnTo>
                    <a:pt x="34635" y="317028"/>
                  </a:lnTo>
                  <a:lnTo>
                    <a:pt x="32229" y="297341"/>
                  </a:lnTo>
                  <a:lnTo>
                    <a:pt x="31412" y="277211"/>
                  </a:lnTo>
                  <a:lnTo>
                    <a:pt x="32229" y="257082"/>
                  </a:lnTo>
                  <a:lnTo>
                    <a:pt x="34635" y="237395"/>
                  </a:lnTo>
                  <a:lnTo>
                    <a:pt x="38568" y="218215"/>
                  </a:lnTo>
                  <a:lnTo>
                    <a:pt x="43964" y="199604"/>
                  </a:lnTo>
                  <a:lnTo>
                    <a:pt x="50759" y="181628"/>
                  </a:lnTo>
                  <a:lnTo>
                    <a:pt x="58889" y="164350"/>
                  </a:lnTo>
                  <a:lnTo>
                    <a:pt x="68290" y="147833"/>
                  </a:lnTo>
                  <a:lnTo>
                    <a:pt x="78899" y="132141"/>
                  </a:lnTo>
                  <a:lnTo>
                    <a:pt x="90652" y="117338"/>
                  </a:lnTo>
                  <a:lnTo>
                    <a:pt x="103486" y="103488"/>
                  </a:lnTo>
                  <a:lnTo>
                    <a:pt x="117336" y="90654"/>
                  </a:lnTo>
                  <a:lnTo>
                    <a:pt x="132139" y="78901"/>
                  </a:lnTo>
                  <a:lnTo>
                    <a:pt x="147830" y="68291"/>
                  </a:lnTo>
                  <a:lnTo>
                    <a:pt x="164347" y="58890"/>
                  </a:lnTo>
                  <a:lnTo>
                    <a:pt x="181626" y="50759"/>
                  </a:lnTo>
                  <a:lnTo>
                    <a:pt x="199602" y="43964"/>
                  </a:lnTo>
                  <a:lnTo>
                    <a:pt x="218213" y="38568"/>
                  </a:lnTo>
                  <a:lnTo>
                    <a:pt x="237394" y="34635"/>
                  </a:lnTo>
                  <a:lnTo>
                    <a:pt x="257081" y="32229"/>
                  </a:lnTo>
                  <a:lnTo>
                    <a:pt x="277211" y="31412"/>
                  </a:lnTo>
                  <a:lnTo>
                    <a:pt x="297341" y="32229"/>
                  </a:lnTo>
                  <a:lnTo>
                    <a:pt x="317028" y="34635"/>
                  </a:lnTo>
                  <a:lnTo>
                    <a:pt x="336209" y="38568"/>
                  </a:lnTo>
                  <a:lnTo>
                    <a:pt x="354820" y="43964"/>
                  </a:lnTo>
                  <a:lnTo>
                    <a:pt x="372796" y="50759"/>
                  </a:lnTo>
                  <a:lnTo>
                    <a:pt x="390074" y="58890"/>
                  </a:lnTo>
                  <a:lnTo>
                    <a:pt x="406592" y="68291"/>
                  </a:lnTo>
                  <a:lnTo>
                    <a:pt x="422283" y="78901"/>
                  </a:lnTo>
                  <a:lnTo>
                    <a:pt x="437086" y="90654"/>
                  </a:lnTo>
                  <a:lnTo>
                    <a:pt x="450936" y="103488"/>
                  </a:lnTo>
                  <a:lnTo>
                    <a:pt x="463769" y="117338"/>
                  </a:lnTo>
                  <a:lnTo>
                    <a:pt x="475523" y="132141"/>
                  </a:lnTo>
                  <a:lnTo>
                    <a:pt x="486132" y="147833"/>
                  </a:lnTo>
                  <a:lnTo>
                    <a:pt x="495533" y="164350"/>
                  </a:lnTo>
                  <a:lnTo>
                    <a:pt x="503663" y="181628"/>
                  </a:lnTo>
                  <a:lnTo>
                    <a:pt x="510458" y="199604"/>
                  </a:lnTo>
                  <a:lnTo>
                    <a:pt x="515854" y="218215"/>
                  </a:lnTo>
                  <a:lnTo>
                    <a:pt x="519787" y="237395"/>
                  </a:lnTo>
                  <a:lnTo>
                    <a:pt x="522193" y="257082"/>
                  </a:lnTo>
                  <a:lnTo>
                    <a:pt x="523010" y="277211"/>
                  </a:lnTo>
                  <a:lnTo>
                    <a:pt x="522193" y="297341"/>
                  </a:lnTo>
                  <a:lnTo>
                    <a:pt x="519787" y="317028"/>
                  </a:lnTo>
                  <a:lnTo>
                    <a:pt x="515854" y="336209"/>
                  </a:lnTo>
                  <a:lnTo>
                    <a:pt x="510458" y="354819"/>
                  </a:lnTo>
                  <a:lnTo>
                    <a:pt x="503663" y="372795"/>
                  </a:lnTo>
                  <a:lnTo>
                    <a:pt x="495533" y="390073"/>
                  </a:lnTo>
                  <a:lnTo>
                    <a:pt x="486132" y="406590"/>
                  </a:lnTo>
                  <a:lnTo>
                    <a:pt x="475523" y="422281"/>
                  </a:lnTo>
                  <a:lnTo>
                    <a:pt x="463769" y="437084"/>
                  </a:lnTo>
                  <a:lnTo>
                    <a:pt x="450936" y="450933"/>
                  </a:lnTo>
                  <a:lnTo>
                    <a:pt x="437086" y="463766"/>
                  </a:lnTo>
                  <a:lnTo>
                    <a:pt x="422283" y="475519"/>
                  </a:lnTo>
                  <a:lnTo>
                    <a:pt x="406592" y="486128"/>
                  </a:lnTo>
                  <a:lnTo>
                    <a:pt x="390074" y="495529"/>
                  </a:lnTo>
                  <a:lnTo>
                    <a:pt x="372796" y="503659"/>
                  </a:lnTo>
                  <a:lnTo>
                    <a:pt x="354820" y="510453"/>
                  </a:lnTo>
                  <a:lnTo>
                    <a:pt x="336209" y="515849"/>
                  </a:lnTo>
                  <a:lnTo>
                    <a:pt x="317028" y="519782"/>
                  </a:lnTo>
                  <a:lnTo>
                    <a:pt x="297341" y="522188"/>
                  </a:lnTo>
                  <a:lnTo>
                    <a:pt x="277211" y="523005"/>
                  </a:lnTo>
                  <a:lnTo>
                    <a:pt x="257081" y="522188"/>
                  </a:lnTo>
                  <a:lnTo>
                    <a:pt x="237394" y="519782"/>
                  </a:lnTo>
                  <a:lnTo>
                    <a:pt x="218213" y="515849"/>
                  </a:lnTo>
                  <a:lnTo>
                    <a:pt x="199602" y="510453"/>
                  </a:lnTo>
                  <a:lnTo>
                    <a:pt x="181626" y="503659"/>
                  </a:lnTo>
                  <a:lnTo>
                    <a:pt x="164347" y="495529"/>
                  </a:lnTo>
                  <a:lnTo>
                    <a:pt x="147830" y="486128"/>
                  </a:lnTo>
                  <a:lnTo>
                    <a:pt x="132139" y="475519"/>
                  </a:lnTo>
                  <a:lnTo>
                    <a:pt x="117336" y="463766"/>
                  </a:lnTo>
                  <a:lnTo>
                    <a:pt x="103486" y="450933"/>
                  </a:lnTo>
                  <a:lnTo>
                    <a:pt x="90652" y="437084"/>
                  </a:lnTo>
                  <a:lnTo>
                    <a:pt x="78899" y="422281"/>
                  </a:lnTo>
                  <a:lnTo>
                    <a:pt x="68290" y="406590"/>
                  </a:lnTo>
                  <a:lnTo>
                    <a:pt x="58889" y="390073"/>
                  </a:lnTo>
                  <a:lnTo>
                    <a:pt x="50759" y="372795"/>
                  </a:lnTo>
                  <a:lnTo>
                    <a:pt x="43964" y="354819"/>
                  </a:lnTo>
                  <a:lnTo>
                    <a:pt x="53556" y="440820"/>
                  </a:lnTo>
                  <a:lnTo>
                    <a:pt x="66811" y="457515"/>
                  </a:lnTo>
                  <a:lnTo>
                    <a:pt x="81285" y="473134"/>
                  </a:lnTo>
                  <a:lnTo>
                    <a:pt x="96905" y="487608"/>
                  </a:lnTo>
                  <a:lnTo>
                    <a:pt x="113600" y="500863"/>
                  </a:lnTo>
                  <a:lnTo>
                    <a:pt x="131297" y="512827"/>
                  </a:lnTo>
                  <a:lnTo>
                    <a:pt x="149925" y="523430"/>
                  </a:lnTo>
                  <a:lnTo>
                    <a:pt x="169411" y="532599"/>
                  </a:lnTo>
                  <a:lnTo>
                    <a:pt x="189685" y="540262"/>
                  </a:lnTo>
                  <a:lnTo>
                    <a:pt x="210674" y="546347"/>
                  </a:lnTo>
                  <a:lnTo>
                    <a:pt x="232306" y="550782"/>
                  </a:lnTo>
                  <a:lnTo>
                    <a:pt x="254509" y="553497"/>
                  </a:lnTo>
                  <a:lnTo>
                    <a:pt x="277211" y="554417"/>
                  </a:lnTo>
                  <a:lnTo>
                    <a:pt x="299913" y="553497"/>
                  </a:lnTo>
                  <a:lnTo>
                    <a:pt x="322116" y="550782"/>
                  </a:lnTo>
                  <a:lnTo>
                    <a:pt x="343748" y="546347"/>
                  </a:lnTo>
                  <a:lnTo>
                    <a:pt x="364737" y="540262"/>
                  </a:lnTo>
                  <a:lnTo>
                    <a:pt x="385011" y="532599"/>
                  </a:lnTo>
                  <a:lnTo>
                    <a:pt x="404497" y="523430"/>
                  </a:lnTo>
                  <a:lnTo>
                    <a:pt x="423125" y="512827"/>
                  </a:lnTo>
                  <a:lnTo>
                    <a:pt x="440822" y="500863"/>
                  </a:lnTo>
                  <a:lnTo>
                    <a:pt x="457517" y="487608"/>
                  </a:lnTo>
                  <a:lnTo>
                    <a:pt x="473137" y="473134"/>
                  </a:lnTo>
                  <a:lnTo>
                    <a:pt x="487611" y="457515"/>
                  </a:lnTo>
                  <a:lnTo>
                    <a:pt x="500866" y="440820"/>
                  </a:lnTo>
                  <a:lnTo>
                    <a:pt x="512831" y="423124"/>
                  </a:lnTo>
                  <a:lnTo>
                    <a:pt x="523434" y="404496"/>
                  </a:lnTo>
                  <a:lnTo>
                    <a:pt x="532603" y="385010"/>
                  </a:lnTo>
                  <a:lnTo>
                    <a:pt x="540266" y="364736"/>
                  </a:lnTo>
                  <a:lnTo>
                    <a:pt x="546352" y="343748"/>
                  </a:lnTo>
                  <a:lnTo>
                    <a:pt x="550788" y="322116"/>
                  </a:lnTo>
                  <a:lnTo>
                    <a:pt x="553502" y="299913"/>
                  </a:lnTo>
                  <a:lnTo>
                    <a:pt x="554422" y="277211"/>
                  </a:lnTo>
                  <a:lnTo>
                    <a:pt x="553502" y="254509"/>
                  </a:lnTo>
                  <a:lnTo>
                    <a:pt x="550788" y="232306"/>
                  </a:lnTo>
                  <a:lnTo>
                    <a:pt x="546352" y="210674"/>
                  </a:lnTo>
                  <a:lnTo>
                    <a:pt x="540266" y="189685"/>
                  </a:lnTo>
                  <a:lnTo>
                    <a:pt x="532603" y="169411"/>
                  </a:lnTo>
                  <a:lnTo>
                    <a:pt x="523434" y="149925"/>
                  </a:lnTo>
                  <a:lnTo>
                    <a:pt x="512831" y="131297"/>
                  </a:lnTo>
                  <a:lnTo>
                    <a:pt x="500866" y="113600"/>
                  </a:lnTo>
                  <a:lnTo>
                    <a:pt x="487611" y="96905"/>
                  </a:lnTo>
                  <a:lnTo>
                    <a:pt x="473137" y="81285"/>
                  </a:lnTo>
                  <a:lnTo>
                    <a:pt x="457517" y="66811"/>
                  </a:lnTo>
                  <a:lnTo>
                    <a:pt x="440822" y="53556"/>
                  </a:lnTo>
                  <a:lnTo>
                    <a:pt x="423125" y="41591"/>
                  </a:lnTo>
                  <a:lnTo>
                    <a:pt x="404497" y="30988"/>
                  </a:lnTo>
                  <a:lnTo>
                    <a:pt x="385011" y="21819"/>
                  </a:lnTo>
                  <a:lnTo>
                    <a:pt x="364737" y="14156"/>
                  </a:lnTo>
                  <a:lnTo>
                    <a:pt x="343748" y="8070"/>
                  </a:lnTo>
                  <a:lnTo>
                    <a:pt x="322116" y="3634"/>
                  </a:lnTo>
                  <a:lnTo>
                    <a:pt x="299913" y="920"/>
                  </a:lnTo>
                  <a:lnTo>
                    <a:pt x="277211" y="0"/>
                  </a:lnTo>
                  <a:lnTo>
                    <a:pt x="254509" y="920"/>
                  </a:lnTo>
                  <a:lnTo>
                    <a:pt x="232306" y="3634"/>
                  </a:lnTo>
                  <a:lnTo>
                    <a:pt x="210674" y="8070"/>
                  </a:lnTo>
                  <a:lnTo>
                    <a:pt x="189685" y="14156"/>
                  </a:lnTo>
                  <a:lnTo>
                    <a:pt x="169411" y="21819"/>
                  </a:lnTo>
                  <a:lnTo>
                    <a:pt x="149925" y="30988"/>
                  </a:lnTo>
                  <a:lnTo>
                    <a:pt x="131297" y="41591"/>
                  </a:lnTo>
                  <a:lnTo>
                    <a:pt x="113600" y="53556"/>
                  </a:lnTo>
                  <a:lnTo>
                    <a:pt x="96905" y="66811"/>
                  </a:lnTo>
                  <a:lnTo>
                    <a:pt x="81285" y="81285"/>
                  </a:lnTo>
                  <a:lnTo>
                    <a:pt x="66811" y="96905"/>
                  </a:lnTo>
                  <a:lnTo>
                    <a:pt x="53556" y="113600"/>
                  </a:lnTo>
                  <a:lnTo>
                    <a:pt x="41591" y="131297"/>
                  </a:lnTo>
                  <a:lnTo>
                    <a:pt x="30988" y="149925"/>
                  </a:lnTo>
                  <a:lnTo>
                    <a:pt x="21819" y="169411"/>
                  </a:lnTo>
                  <a:lnTo>
                    <a:pt x="14156" y="189685"/>
                  </a:lnTo>
                  <a:lnTo>
                    <a:pt x="8070" y="210674"/>
                  </a:lnTo>
                  <a:lnTo>
                    <a:pt x="3634" y="232306"/>
                  </a:lnTo>
                  <a:lnTo>
                    <a:pt x="920" y="254509"/>
                  </a:lnTo>
                  <a:close/>
                </a:path>
                <a:path w="554422" h="554417">
                  <a:moveTo>
                    <a:pt x="43964" y="354819"/>
                  </a:moveTo>
                  <a:lnTo>
                    <a:pt x="38568" y="336209"/>
                  </a:lnTo>
                  <a:lnTo>
                    <a:pt x="41591" y="423124"/>
                  </a:lnTo>
                  <a:lnTo>
                    <a:pt x="53556" y="440820"/>
                  </a:lnTo>
                  <a:lnTo>
                    <a:pt x="43964" y="35481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157"/>
            <p:cNvSpPr/>
            <p:nvPr/>
          </p:nvSpPr>
          <p:spPr>
            <a:xfrm>
              <a:off x="15347445" y="9548767"/>
              <a:ext cx="260819" cy="260829"/>
            </a:xfrm>
            <a:custGeom>
              <a:avLst/>
              <a:gdLst/>
              <a:ahLst/>
              <a:cxnLst/>
              <a:rect l="l" t="t" r="r" b="b"/>
              <a:pathLst>
                <a:path w="260819" h="260829">
                  <a:moveTo>
                    <a:pt x="44422" y="62788"/>
                  </a:moveTo>
                  <a:lnTo>
                    <a:pt x="62783" y="44427"/>
                  </a:lnTo>
                  <a:lnTo>
                    <a:pt x="130409" y="112054"/>
                  </a:lnTo>
                  <a:lnTo>
                    <a:pt x="198035" y="44427"/>
                  </a:lnTo>
                  <a:lnTo>
                    <a:pt x="216396" y="62788"/>
                  </a:lnTo>
                  <a:lnTo>
                    <a:pt x="193198" y="130414"/>
                  </a:lnTo>
                  <a:lnTo>
                    <a:pt x="260819" y="62788"/>
                  </a:lnTo>
                  <a:lnTo>
                    <a:pt x="198035" y="0"/>
                  </a:lnTo>
                  <a:lnTo>
                    <a:pt x="130409" y="67626"/>
                  </a:lnTo>
                  <a:lnTo>
                    <a:pt x="62783" y="0"/>
                  </a:lnTo>
                  <a:lnTo>
                    <a:pt x="0" y="62788"/>
                  </a:lnTo>
                  <a:lnTo>
                    <a:pt x="67620" y="130414"/>
                  </a:lnTo>
                  <a:lnTo>
                    <a:pt x="0" y="198041"/>
                  </a:lnTo>
                  <a:lnTo>
                    <a:pt x="62783" y="260829"/>
                  </a:lnTo>
                  <a:lnTo>
                    <a:pt x="62783" y="216401"/>
                  </a:lnTo>
                  <a:lnTo>
                    <a:pt x="44422" y="198041"/>
                  </a:lnTo>
                  <a:lnTo>
                    <a:pt x="112048" y="130414"/>
                  </a:lnTo>
                  <a:lnTo>
                    <a:pt x="44422" y="62788"/>
                  </a:lnTo>
                  <a:close/>
                </a:path>
                <a:path w="260819" h="260829">
                  <a:moveTo>
                    <a:pt x="216396" y="62788"/>
                  </a:moveTo>
                  <a:lnTo>
                    <a:pt x="148770" y="130414"/>
                  </a:lnTo>
                  <a:lnTo>
                    <a:pt x="216396" y="198041"/>
                  </a:lnTo>
                  <a:lnTo>
                    <a:pt x="198035" y="216401"/>
                  </a:lnTo>
                  <a:lnTo>
                    <a:pt x="130409" y="148775"/>
                  </a:lnTo>
                  <a:lnTo>
                    <a:pt x="62783" y="216401"/>
                  </a:lnTo>
                  <a:lnTo>
                    <a:pt x="62783" y="260829"/>
                  </a:lnTo>
                  <a:lnTo>
                    <a:pt x="130409" y="193203"/>
                  </a:lnTo>
                  <a:lnTo>
                    <a:pt x="198035" y="260829"/>
                  </a:lnTo>
                  <a:lnTo>
                    <a:pt x="260819" y="198041"/>
                  </a:lnTo>
                  <a:lnTo>
                    <a:pt x="193198" y="130414"/>
                  </a:lnTo>
                  <a:lnTo>
                    <a:pt x="216396" y="627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615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699" y="411162"/>
            <a:ext cx="6343245" cy="640397"/>
          </a:xfrm>
        </p:spPr>
        <p:txBody>
          <a:bodyPr/>
          <a:lstStyle/>
          <a:p>
            <a:r>
              <a:rPr lang="ru-RU" dirty="0" smtClean="0"/>
              <a:t>Главная проблема – вандализм в отношении ОДПУ</a:t>
            </a:r>
            <a:endParaRPr lang="ru-RU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xmlns="" id="{79BEFE83-DE46-2F4C-B31B-5297A0F7E5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28" y="176026"/>
            <a:ext cx="1611824" cy="81714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A8CFF9-705C-ACDB-70A9-588B89D49BC1}"/>
              </a:ext>
            </a:extLst>
          </p:cNvPr>
          <p:cNvSpPr/>
          <p:nvPr/>
        </p:nvSpPr>
        <p:spPr>
          <a:xfrm>
            <a:off x="591923" y="1435147"/>
            <a:ext cx="8000843" cy="1322366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C25B63D-F07F-21FF-708F-D35131556D08}"/>
              </a:ext>
            </a:extLst>
          </p:cNvPr>
          <p:cNvSpPr/>
          <p:nvPr/>
        </p:nvSpPr>
        <p:spPr>
          <a:xfrm>
            <a:off x="505838" y="1429969"/>
            <a:ext cx="86085" cy="1327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900CCEFD-BA56-5B2E-661D-14934DC6DA24}"/>
              </a:ext>
            </a:extLst>
          </p:cNvPr>
          <p:cNvSpPr txBox="1">
            <a:spLocks/>
          </p:cNvSpPr>
          <p:nvPr/>
        </p:nvSpPr>
        <p:spPr>
          <a:xfrm>
            <a:off x="937049" y="1690517"/>
            <a:ext cx="7537087" cy="7768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Около 10% ОДПУ выводятся из строя в течение 3-х месяцев с даты их установки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84CD85D-CECB-2731-557C-6795F1BC55F3}"/>
              </a:ext>
            </a:extLst>
          </p:cNvPr>
          <p:cNvCxnSpPr>
            <a:cxnSpLocks/>
          </p:cNvCxnSpPr>
          <p:nvPr/>
        </p:nvCxnSpPr>
        <p:spPr>
          <a:xfrm flipH="1">
            <a:off x="566958" y="2892387"/>
            <a:ext cx="757270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8A935994-E059-04F2-32AC-A6CF78FC60FD}"/>
              </a:ext>
            </a:extLst>
          </p:cNvPr>
          <p:cNvSpPr txBox="1">
            <a:spLocks/>
          </p:cNvSpPr>
          <p:nvPr/>
        </p:nvSpPr>
        <p:spPr>
          <a:xfrm>
            <a:off x="328386" y="3299197"/>
            <a:ext cx="7759558" cy="3730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spc="20" baseline="0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0159" b="28576"/>
          <a:stretch/>
        </p:blipFill>
        <p:spPr>
          <a:xfrm>
            <a:off x="4997" y="4452078"/>
            <a:ext cx="9132709" cy="6914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0AE4172-02D5-4315-CE0E-B936C7A89A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45910">
            <a:off x="6108962" y="2614689"/>
            <a:ext cx="3126594" cy="241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7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647700" y="1452224"/>
            <a:ext cx="296680" cy="296678"/>
            <a:chOff x="13892580" y="9403877"/>
            <a:chExt cx="554422" cy="554417"/>
          </a:xfrm>
          <a:solidFill>
            <a:srgbClr val="1B4792"/>
          </a:solidFill>
        </p:grpSpPr>
        <p:sp>
          <p:nvSpPr>
            <p:cNvPr id="20" name="object 159"/>
            <p:cNvSpPr/>
            <p:nvPr/>
          </p:nvSpPr>
          <p:spPr>
            <a:xfrm>
              <a:off x="14020726" y="9559935"/>
              <a:ext cx="300833" cy="246851"/>
            </a:xfrm>
            <a:custGeom>
              <a:avLst/>
              <a:gdLst/>
              <a:ahLst/>
              <a:cxnLst/>
              <a:rect l="l" t="t" r="r" b="b"/>
              <a:pathLst>
                <a:path w="300833" h="246851">
                  <a:moveTo>
                    <a:pt x="62694" y="67479"/>
                  </a:moveTo>
                  <a:lnTo>
                    <a:pt x="0" y="130174"/>
                  </a:lnTo>
                  <a:lnTo>
                    <a:pt x="116677" y="246851"/>
                  </a:lnTo>
                  <a:lnTo>
                    <a:pt x="300833" y="62699"/>
                  </a:lnTo>
                  <a:lnTo>
                    <a:pt x="238134" y="0"/>
                  </a:lnTo>
                  <a:lnTo>
                    <a:pt x="116677" y="121462"/>
                  </a:lnTo>
                  <a:lnTo>
                    <a:pt x="62694" y="67479"/>
                  </a:lnTo>
                  <a:lnTo>
                    <a:pt x="44422" y="130174"/>
                  </a:lnTo>
                  <a:lnTo>
                    <a:pt x="62694" y="111902"/>
                  </a:lnTo>
                  <a:lnTo>
                    <a:pt x="116677" y="165879"/>
                  </a:lnTo>
                  <a:lnTo>
                    <a:pt x="238134" y="44427"/>
                  </a:lnTo>
                  <a:lnTo>
                    <a:pt x="256405" y="62699"/>
                  </a:lnTo>
                  <a:lnTo>
                    <a:pt x="116677" y="202433"/>
                  </a:lnTo>
                  <a:lnTo>
                    <a:pt x="44422" y="130174"/>
                  </a:lnTo>
                  <a:lnTo>
                    <a:pt x="62694" y="6747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dirty="0" smtClean="0"/>
                <a:t> </a:t>
              </a:r>
              <a:endParaRPr dirty="0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3892580" y="9403877"/>
              <a:ext cx="554422" cy="554417"/>
              <a:chOff x="14267334" y="9403877"/>
              <a:chExt cx="554422" cy="554417"/>
            </a:xfrm>
            <a:grpFill/>
          </p:grpSpPr>
          <p:sp>
            <p:nvSpPr>
              <p:cNvPr id="22" name="object 158"/>
              <p:cNvSpPr/>
              <p:nvPr/>
            </p:nvSpPr>
            <p:spPr>
              <a:xfrm>
                <a:off x="14267334" y="9403877"/>
                <a:ext cx="554422" cy="554417"/>
              </a:xfrm>
              <a:custGeom>
                <a:avLst/>
                <a:gdLst/>
                <a:ahLst/>
                <a:cxnLst/>
                <a:rect l="l" t="t" r="r" b="b"/>
                <a:pathLst>
                  <a:path w="554422" h="554417">
                    <a:moveTo>
                      <a:pt x="920" y="254509"/>
                    </a:moveTo>
                    <a:lnTo>
                      <a:pt x="0" y="277211"/>
                    </a:lnTo>
                    <a:lnTo>
                      <a:pt x="920" y="299913"/>
                    </a:lnTo>
                    <a:lnTo>
                      <a:pt x="3634" y="322116"/>
                    </a:lnTo>
                    <a:lnTo>
                      <a:pt x="8070" y="343748"/>
                    </a:lnTo>
                    <a:lnTo>
                      <a:pt x="14156" y="364736"/>
                    </a:lnTo>
                    <a:lnTo>
                      <a:pt x="21819" y="385010"/>
                    </a:lnTo>
                    <a:lnTo>
                      <a:pt x="30988" y="404496"/>
                    </a:lnTo>
                    <a:lnTo>
                      <a:pt x="41591" y="423124"/>
                    </a:lnTo>
                    <a:lnTo>
                      <a:pt x="38568" y="336209"/>
                    </a:lnTo>
                    <a:lnTo>
                      <a:pt x="34635" y="317028"/>
                    </a:lnTo>
                    <a:lnTo>
                      <a:pt x="32229" y="297341"/>
                    </a:lnTo>
                    <a:lnTo>
                      <a:pt x="31412" y="277211"/>
                    </a:lnTo>
                    <a:lnTo>
                      <a:pt x="32229" y="257082"/>
                    </a:lnTo>
                    <a:lnTo>
                      <a:pt x="34635" y="237395"/>
                    </a:lnTo>
                    <a:lnTo>
                      <a:pt x="38568" y="218215"/>
                    </a:lnTo>
                    <a:lnTo>
                      <a:pt x="43964" y="199604"/>
                    </a:lnTo>
                    <a:lnTo>
                      <a:pt x="50759" y="181628"/>
                    </a:lnTo>
                    <a:lnTo>
                      <a:pt x="58889" y="164350"/>
                    </a:lnTo>
                    <a:lnTo>
                      <a:pt x="68290" y="147833"/>
                    </a:lnTo>
                    <a:lnTo>
                      <a:pt x="78899" y="132141"/>
                    </a:lnTo>
                    <a:lnTo>
                      <a:pt x="90652" y="117338"/>
                    </a:lnTo>
                    <a:lnTo>
                      <a:pt x="103486" y="103488"/>
                    </a:lnTo>
                    <a:lnTo>
                      <a:pt x="117336" y="90654"/>
                    </a:lnTo>
                    <a:lnTo>
                      <a:pt x="132139" y="78901"/>
                    </a:lnTo>
                    <a:lnTo>
                      <a:pt x="147830" y="68291"/>
                    </a:lnTo>
                    <a:lnTo>
                      <a:pt x="164347" y="58890"/>
                    </a:lnTo>
                    <a:lnTo>
                      <a:pt x="181626" y="50759"/>
                    </a:lnTo>
                    <a:lnTo>
                      <a:pt x="199602" y="43964"/>
                    </a:lnTo>
                    <a:lnTo>
                      <a:pt x="218213" y="38568"/>
                    </a:lnTo>
                    <a:lnTo>
                      <a:pt x="237394" y="34635"/>
                    </a:lnTo>
                    <a:lnTo>
                      <a:pt x="257081" y="32229"/>
                    </a:lnTo>
                    <a:lnTo>
                      <a:pt x="277211" y="31412"/>
                    </a:lnTo>
                    <a:lnTo>
                      <a:pt x="297341" y="32229"/>
                    </a:lnTo>
                    <a:lnTo>
                      <a:pt x="317028" y="34635"/>
                    </a:lnTo>
                    <a:lnTo>
                      <a:pt x="336209" y="38568"/>
                    </a:lnTo>
                    <a:lnTo>
                      <a:pt x="354820" y="43964"/>
                    </a:lnTo>
                    <a:lnTo>
                      <a:pt x="372796" y="50759"/>
                    </a:lnTo>
                    <a:lnTo>
                      <a:pt x="390074" y="58890"/>
                    </a:lnTo>
                    <a:lnTo>
                      <a:pt x="406592" y="68291"/>
                    </a:lnTo>
                    <a:lnTo>
                      <a:pt x="422283" y="78901"/>
                    </a:lnTo>
                    <a:lnTo>
                      <a:pt x="437086" y="90654"/>
                    </a:lnTo>
                    <a:lnTo>
                      <a:pt x="450936" y="103488"/>
                    </a:lnTo>
                    <a:lnTo>
                      <a:pt x="463769" y="117338"/>
                    </a:lnTo>
                    <a:lnTo>
                      <a:pt x="475523" y="132141"/>
                    </a:lnTo>
                    <a:lnTo>
                      <a:pt x="486132" y="147833"/>
                    </a:lnTo>
                    <a:lnTo>
                      <a:pt x="495533" y="164350"/>
                    </a:lnTo>
                    <a:lnTo>
                      <a:pt x="503663" y="181628"/>
                    </a:lnTo>
                    <a:lnTo>
                      <a:pt x="510458" y="199604"/>
                    </a:lnTo>
                    <a:lnTo>
                      <a:pt x="515854" y="218215"/>
                    </a:lnTo>
                    <a:lnTo>
                      <a:pt x="519787" y="237395"/>
                    </a:lnTo>
                    <a:lnTo>
                      <a:pt x="522193" y="257082"/>
                    </a:lnTo>
                    <a:lnTo>
                      <a:pt x="523010" y="277211"/>
                    </a:lnTo>
                    <a:lnTo>
                      <a:pt x="522193" y="297341"/>
                    </a:lnTo>
                    <a:lnTo>
                      <a:pt x="519787" y="317028"/>
                    </a:lnTo>
                    <a:lnTo>
                      <a:pt x="515854" y="336209"/>
                    </a:lnTo>
                    <a:lnTo>
                      <a:pt x="510458" y="354819"/>
                    </a:lnTo>
                    <a:lnTo>
                      <a:pt x="503663" y="372795"/>
                    </a:lnTo>
                    <a:lnTo>
                      <a:pt x="495533" y="390073"/>
                    </a:lnTo>
                    <a:lnTo>
                      <a:pt x="486132" y="406590"/>
                    </a:lnTo>
                    <a:lnTo>
                      <a:pt x="475523" y="422281"/>
                    </a:lnTo>
                    <a:lnTo>
                      <a:pt x="463769" y="437084"/>
                    </a:lnTo>
                    <a:lnTo>
                      <a:pt x="450936" y="450933"/>
                    </a:lnTo>
                    <a:lnTo>
                      <a:pt x="437086" y="463766"/>
                    </a:lnTo>
                    <a:lnTo>
                      <a:pt x="422283" y="475519"/>
                    </a:lnTo>
                    <a:lnTo>
                      <a:pt x="406592" y="486128"/>
                    </a:lnTo>
                    <a:lnTo>
                      <a:pt x="390074" y="495529"/>
                    </a:lnTo>
                    <a:lnTo>
                      <a:pt x="372796" y="503659"/>
                    </a:lnTo>
                    <a:lnTo>
                      <a:pt x="354820" y="510453"/>
                    </a:lnTo>
                    <a:lnTo>
                      <a:pt x="336209" y="515849"/>
                    </a:lnTo>
                    <a:lnTo>
                      <a:pt x="317028" y="519782"/>
                    </a:lnTo>
                    <a:lnTo>
                      <a:pt x="297341" y="522188"/>
                    </a:lnTo>
                    <a:lnTo>
                      <a:pt x="277211" y="523005"/>
                    </a:lnTo>
                    <a:lnTo>
                      <a:pt x="257081" y="522188"/>
                    </a:lnTo>
                    <a:lnTo>
                      <a:pt x="237394" y="519782"/>
                    </a:lnTo>
                    <a:lnTo>
                      <a:pt x="218213" y="515849"/>
                    </a:lnTo>
                    <a:lnTo>
                      <a:pt x="199602" y="510453"/>
                    </a:lnTo>
                    <a:lnTo>
                      <a:pt x="181626" y="503659"/>
                    </a:lnTo>
                    <a:lnTo>
                      <a:pt x="164347" y="495529"/>
                    </a:lnTo>
                    <a:lnTo>
                      <a:pt x="147830" y="486128"/>
                    </a:lnTo>
                    <a:lnTo>
                      <a:pt x="132139" y="475519"/>
                    </a:lnTo>
                    <a:lnTo>
                      <a:pt x="117336" y="463766"/>
                    </a:lnTo>
                    <a:lnTo>
                      <a:pt x="103486" y="450933"/>
                    </a:lnTo>
                    <a:lnTo>
                      <a:pt x="90652" y="437084"/>
                    </a:lnTo>
                    <a:lnTo>
                      <a:pt x="78899" y="422281"/>
                    </a:lnTo>
                    <a:lnTo>
                      <a:pt x="68290" y="406590"/>
                    </a:lnTo>
                    <a:lnTo>
                      <a:pt x="58889" y="390073"/>
                    </a:lnTo>
                    <a:lnTo>
                      <a:pt x="50759" y="372795"/>
                    </a:lnTo>
                    <a:lnTo>
                      <a:pt x="43964" y="354819"/>
                    </a:lnTo>
                    <a:lnTo>
                      <a:pt x="53556" y="440820"/>
                    </a:lnTo>
                    <a:lnTo>
                      <a:pt x="66811" y="457515"/>
                    </a:lnTo>
                    <a:lnTo>
                      <a:pt x="81285" y="473134"/>
                    </a:lnTo>
                    <a:lnTo>
                      <a:pt x="96905" y="487608"/>
                    </a:lnTo>
                    <a:lnTo>
                      <a:pt x="113600" y="500863"/>
                    </a:lnTo>
                    <a:lnTo>
                      <a:pt x="131297" y="512827"/>
                    </a:lnTo>
                    <a:lnTo>
                      <a:pt x="149925" y="523430"/>
                    </a:lnTo>
                    <a:lnTo>
                      <a:pt x="169411" y="532599"/>
                    </a:lnTo>
                    <a:lnTo>
                      <a:pt x="189685" y="540262"/>
                    </a:lnTo>
                    <a:lnTo>
                      <a:pt x="210674" y="546347"/>
                    </a:lnTo>
                    <a:lnTo>
                      <a:pt x="232306" y="550782"/>
                    </a:lnTo>
                    <a:lnTo>
                      <a:pt x="254509" y="553497"/>
                    </a:lnTo>
                    <a:lnTo>
                      <a:pt x="277211" y="554417"/>
                    </a:lnTo>
                    <a:lnTo>
                      <a:pt x="299913" y="553497"/>
                    </a:lnTo>
                    <a:lnTo>
                      <a:pt x="322116" y="550782"/>
                    </a:lnTo>
                    <a:lnTo>
                      <a:pt x="343748" y="546347"/>
                    </a:lnTo>
                    <a:lnTo>
                      <a:pt x="364737" y="540262"/>
                    </a:lnTo>
                    <a:lnTo>
                      <a:pt x="385011" y="532599"/>
                    </a:lnTo>
                    <a:lnTo>
                      <a:pt x="404497" y="523430"/>
                    </a:lnTo>
                    <a:lnTo>
                      <a:pt x="423125" y="512827"/>
                    </a:lnTo>
                    <a:lnTo>
                      <a:pt x="440822" y="500863"/>
                    </a:lnTo>
                    <a:lnTo>
                      <a:pt x="457517" y="487608"/>
                    </a:lnTo>
                    <a:lnTo>
                      <a:pt x="473137" y="473134"/>
                    </a:lnTo>
                    <a:lnTo>
                      <a:pt x="487611" y="457515"/>
                    </a:lnTo>
                    <a:lnTo>
                      <a:pt x="500866" y="440820"/>
                    </a:lnTo>
                    <a:lnTo>
                      <a:pt x="512831" y="423124"/>
                    </a:lnTo>
                    <a:lnTo>
                      <a:pt x="523434" y="404496"/>
                    </a:lnTo>
                    <a:lnTo>
                      <a:pt x="532603" y="385010"/>
                    </a:lnTo>
                    <a:lnTo>
                      <a:pt x="540266" y="364736"/>
                    </a:lnTo>
                    <a:lnTo>
                      <a:pt x="546352" y="343748"/>
                    </a:lnTo>
                    <a:lnTo>
                      <a:pt x="550788" y="322116"/>
                    </a:lnTo>
                    <a:lnTo>
                      <a:pt x="553502" y="299913"/>
                    </a:lnTo>
                    <a:lnTo>
                      <a:pt x="554422" y="277211"/>
                    </a:lnTo>
                    <a:lnTo>
                      <a:pt x="553502" y="254509"/>
                    </a:lnTo>
                    <a:lnTo>
                      <a:pt x="550788" y="232306"/>
                    </a:lnTo>
                    <a:lnTo>
                      <a:pt x="546352" y="210674"/>
                    </a:lnTo>
                    <a:lnTo>
                      <a:pt x="540266" y="189685"/>
                    </a:lnTo>
                    <a:lnTo>
                      <a:pt x="532603" y="169411"/>
                    </a:lnTo>
                    <a:lnTo>
                      <a:pt x="523434" y="149925"/>
                    </a:lnTo>
                    <a:lnTo>
                      <a:pt x="512831" y="131297"/>
                    </a:lnTo>
                    <a:lnTo>
                      <a:pt x="500866" y="113600"/>
                    </a:lnTo>
                    <a:lnTo>
                      <a:pt x="487611" y="96905"/>
                    </a:lnTo>
                    <a:lnTo>
                      <a:pt x="473137" y="81285"/>
                    </a:lnTo>
                    <a:lnTo>
                      <a:pt x="457517" y="66811"/>
                    </a:lnTo>
                    <a:lnTo>
                      <a:pt x="440822" y="53556"/>
                    </a:lnTo>
                    <a:lnTo>
                      <a:pt x="423125" y="41591"/>
                    </a:lnTo>
                    <a:lnTo>
                      <a:pt x="404497" y="30988"/>
                    </a:lnTo>
                    <a:lnTo>
                      <a:pt x="385011" y="21819"/>
                    </a:lnTo>
                    <a:lnTo>
                      <a:pt x="364737" y="14156"/>
                    </a:lnTo>
                    <a:lnTo>
                      <a:pt x="343748" y="8070"/>
                    </a:lnTo>
                    <a:lnTo>
                      <a:pt x="322116" y="3634"/>
                    </a:lnTo>
                    <a:lnTo>
                      <a:pt x="299913" y="920"/>
                    </a:lnTo>
                    <a:lnTo>
                      <a:pt x="277211" y="0"/>
                    </a:lnTo>
                    <a:lnTo>
                      <a:pt x="254509" y="920"/>
                    </a:lnTo>
                    <a:lnTo>
                      <a:pt x="232306" y="3634"/>
                    </a:lnTo>
                    <a:lnTo>
                      <a:pt x="210674" y="8070"/>
                    </a:lnTo>
                    <a:lnTo>
                      <a:pt x="189685" y="14156"/>
                    </a:lnTo>
                    <a:lnTo>
                      <a:pt x="169411" y="21819"/>
                    </a:lnTo>
                    <a:lnTo>
                      <a:pt x="149925" y="30988"/>
                    </a:lnTo>
                    <a:lnTo>
                      <a:pt x="131297" y="41591"/>
                    </a:lnTo>
                    <a:lnTo>
                      <a:pt x="113600" y="53556"/>
                    </a:lnTo>
                    <a:lnTo>
                      <a:pt x="96905" y="66811"/>
                    </a:lnTo>
                    <a:lnTo>
                      <a:pt x="81285" y="81285"/>
                    </a:lnTo>
                    <a:lnTo>
                      <a:pt x="66811" y="96905"/>
                    </a:lnTo>
                    <a:lnTo>
                      <a:pt x="53556" y="113600"/>
                    </a:lnTo>
                    <a:lnTo>
                      <a:pt x="41591" y="131297"/>
                    </a:lnTo>
                    <a:lnTo>
                      <a:pt x="30988" y="149925"/>
                    </a:lnTo>
                    <a:lnTo>
                      <a:pt x="21819" y="169411"/>
                    </a:lnTo>
                    <a:lnTo>
                      <a:pt x="14156" y="189685"/>
                    </a:lnTo>
                    <a:lnTo>
                      <a:pt x="8070" y="210674"/>
                    </a:lnTo>
                    <a:lnTo>
                      <a:pt x="3634" y="232306"/>
                    </a:lnTo>
                    <a:lnTo>
                      <a:pt x="920" y="254509"/>
                    </a:lnTo>
                    <a:close/>
                  </a:path>
                  <a:path w="554422" h="554417">
                    <a:moveTo>
                      <a:pt x="43964" y="354819"/>
                    </a:moveTo>
                    <a:lnTo>
                      <a:pt x="38568" y="336209"/>
                    </a:lnTo>
                    <a:lnTo>
                      <a:pt x="41591" y="423124"/>
                    </a:lnTo>
                    <a:lnTo>
                      <a:pt x="53556" y="440820"/>
                    </a:lnTo>
                    <a:lnTo>
                      <a:pt x="43964" y="35481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object 159"/>
              <p:cNvSpPr/>
              <p:nvPr/>
            </p:nvSpPr>
            <p:spPr>
              <a:xfrm>
                <a:off x="14395480" y="9559935"/>
                <a:ext cx="300833" cy="246851"/>
              </a:xfrm>
              <a:custGeom>
                <a:avLst/>
                <a:gdLst/>
                <a:ahLst/>
                <a:cxnLst/>
                <a:rect l="l" t="t" r="r" b="b"/>
                <a:pathLst>
                  <a:path w="300833" h="246851">
                    <a:moveTo>
                      <a:pt x="62694" y="67479"/>
                    </a:moveTo>
                    <a:lnTo>
                      <a:pt x="0" y="130174"/>
                    </a:lnTo>
                    <a:lnTo>
                      <a:pt x="116677" y="246851"/>
                    </a:lnTo>
                    <a:lnTo>
                      <a:pt x="300833" y="62699"/>
                    </a:lnTo>
                    <a:lnTo>
                      <a:pt x="238134" y="0"/>
                    </a:lnTo>
                    <a:lnTo>
                      <a:pt x="116677" y="121462"/>
                    </a:lnTo>
                    <a:lnTo>
                      <a:pt x="62694" y="67479"/>
                    </a:lnTo>
                    <a:lnTo>
                      <a:pt x="44422" y="130174"/>
                    </a:lnTo>
                    <a:lnTo>
                      <a:pt x="62694" y="111902"/>
                    </a:lnTo>
                    <a:lnTo>
                      <a:pt x="116677" y="165879"/>
                    </a:lnTo>
                    <a:lnTo>
                      <a:pt x="238134" y="44427"/>
                    </a:lnTo>
                    <a:lnTo>
                      <a:pt x="256405" y="62699"/>
                    </a:lnTo>
                    <a:lnTo>
                      <a:pt x="116677" y="202433"/>
                    </a:lnTo>
                    <a:lnTo>
                      <a:pt x="44422" y="130174"/>
                    </a:lnTo>
                    <a:lnTo>
                      <a:pt x="62694" y="6747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Предлагаемые меры</a:t>
            </a: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xmlns="" id="{79BEFE83-DE46-2F4C-B31B-5297A0F7E5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28" y="176026"/>
            <a:ext cx="1611824" cy="817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0159" b="28576"/>
          <a:stretch/>
        </p:blipFill>
        <p:spPr>
          <a:xfrm>
            <a:off x="4997" y="4452078"/>
            <a:ext cx="9132709" cy="6914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AE4172-02D5-4315-CE0E-B936C7A89A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33408">
            <a:off x="6295253" y="2888025"/>
            <a:ext cx="2984469" cy="2304437"/>
          </a:xfrm>
          <a:prstGeom prst="rect">
            <a:avLst/>
          </a:prstGeom>
        </p:spPr>
      </p:pic>
      <p:sp>
        <p:nvSpPr>
          <p:cNvPr id="7" name="Стрелка: шеврон 20">
            <a:extLst>
              <a:ext uri="{FF2B5EF4-FFF2-40B4-BE49-F238E27FC236}">
                <a16:creationId xmlns:a16="http://schemas.microsoft.com/office/drawing/2014/main" xmlns="" id="{399F95D2-603E-BA9B-DD73-A21E0B6666CC}"/>
              </a:ext>
            </a:extLst>
          </p:cNvPr>
          <p:cNvSpPr/>
          <p:nvPr/>
        </p:nvSpPr>
        <p:spPr>
          <a:xfrm>
            <a:off x="2760266" y="1945254"/>
            <a:ext cx="327026" cy="1351873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endParaRPr lang="ru-RU" sz="14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80993" y="1881250"/>
            <a:ext cx="2538508" cy="12192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1B4792"/>
                </a:solidFill>
              </a:rPr>
              <a:t>В приоритетном порядке обеспечить восстановление работоспособности уже установленных ОДПУ</a:t>
            </a:r>
            <a:endParaRPr lang="ru-RU" sz="1400" dirty="0">
              <a:solidFill>
                <a:srgbClr val="1B4792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32482" y="1884909"/>
            <a:ext cx="2321494" cy="7776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1B4792"/>
                </a:solidFill>
              </a:rPr>
              <a:t>Предоставить РСО право </a:t>
            </a:r>
            <a:r>
              <a:rPr lang="ru-RU" sz="1400" dirty="0">
                <a:solidFill>
                  <a:srgbClr val="1B4792"/>
                </a:solidFill>
              </a:rPr>
              <a:t>улучшать тип и класс точности </a:t>
            </a:r>
            <a:r>
              <a:rPr lang="ru-RU" sz="1400" dirty="0" smtClean="0">
                <a:solidFill>
                  <a:srgbClr val="1B4792"/>
                </a:solidFill>
              </a:rPr>
              <a:t>ОДПУ в восстанавливаемых узлах учета и оснащать </a:t>
            </a:r>
            <a:r>
              <a:rPr lang="ru-RU" sz="1400" dirty="0">
                <a:solidFill>
                  <a:srgbClr val="1B4792"/>
                </a:solidFill>
              </a:rPr>
              <a:t>их системами дистанционного снятия </a:t>
            </a:r>
            <a:r>
              <a:rPr lang="ru-RU" sz="1400" dirty="0" smtClean="0">
                <a:solidFill>
                  <a:srgbClr val="1B4792"/>
                </a:solidFill>
              </a:rPr>
              <a:t>показаний</a:t>
            </a:r>
            <a:endParaRPr lang="ru-RU" sz="1400" dirty="0">
              <a:solidFill>
                <a:srgbClr val="1B4792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380908" y="1414468"/>
            <a:ext cx="296680" cy="296678"/>
            <a:chOff x="13892580" y="9403877"/>
            <a:chExt cx="554422" cy="554417"/>
          </a:xfrm>
          <a:solidFill>
            <a:srgbClr val="1B4792"/>
          </a:solidFill>
        </p:grpSpPr>
        <p:sp>
          <p:nvSpPr>
            <p:cNvPr id="26" name="object 159"/>
            <p:cNvSpPr/>
            <p:nvPr/>
          </p:nvSpPr>
          <p:spPr>
            <a:xfrm>
              <a:off x="14020726" y="9559935"/>
              <a:ext cx="300833" cy="246851"/>
            </a:xfrm>
            <a:custGeom>
              <a:avLst/>
              <a:gdLst/>
              <a:ahLst/>
              <a:cxnLst/>
              <a:rect l="l" t="t" r="r" b="b"/>
              <a:pathLst>
                <a:path w="300833" h="246851">
                  <a:moveTo>
                    <a:pt x="62694" y="67479"/>
                  </a:moveTo>
                  <a:lnTo>
                    <a:pt x="0" y="130174"/>
                  </a:lnTo>
                  <a:lnTo>
                    <a:pt x="116677" y="246851"/>
                  </a:lnTo>
                  <a:lnTo>
                    <a:pt x="300833" y="62699"/>
                  </a:lnTo>
                  <a:lnTo>
                    <a:pt x="238134" y="0"/>
                  </a:lnTo>
                  <a:lnTo>
                    <a:pt x="116677" y="121462"/>
                  </a:lnTo>
                  <a:lnTo>
                    <a:pt x="62694" y="67479"/>
                  </a:lnTo>
                  <a:lnTo>
                    <a:pt x="44422" y="130174"/>
                  </a:lnTo>
                  <a:lnTo>
                    <a:pt x="62694" y="111902"/>
                  </a:lnTo>
                  <a:lnTo>
                    <a:pt x="116677" y="165879"/>
                  </a:lnTo>
                  <a:lnTo>
                    <a:pt x="238134" y="44427"/>
                  </a:lnTo>
                  <a:lnTo>
                    <a:pt x="256405" y="62699"/>
                  </a:lnTo>
                  <a:lnTo>
                    <a:pt x="116677" y="202433"/>
                  </a:lnTo>
                  <a:lnTo>
                    <a:pt x="44422" y="130174"/>
                  </a:lnTo>
                  <a:lnTo>
                    <a:pt x="62694" y="6747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dirty="0" smtClean="0"/>
                <a:t> </a:t>
              </a:r>
              <a:endParaRPr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3892580" y="9403877"/>
              <a:ext cx="554422" cy="554417"/>
              <a:chOff x="14267334" y="9403877"/>
              <a:chExt cx="554422" cy="554417"/>
            </a:xfrm>
            <a:grpFill/>
          </p:grpSpPr>
          <p:sp>
            <p:nvSpPr>
              <p:cNvPr id="28" name="object 158"/>
              <p:cNvSpPr/>
              <p:nvPr/>
            </p:nvSpPr>
            <p:spPr>
              <a:xfrm>
                <a:off x="14267334" y="9403877"/>
                <a:ext cx="554422" cy="554417"/>
              </a:xfrm>
              <a:custGeom>
                <a:avLst/>
                <a:gdLst/>
                <a:ahLst/>
                <a:cxnLst/>
                <a:rect l="l" t="t" r="r" b="b"/>
                <a:pathLst>
                  <a:path w="554422" h="554417">
                    <a:moveTo>
                      <a:pt x="920" y="254509"/>
                    </a:moveTo>
                    <a:lnTo>
                      <a:pt x="0" y="277211"/>
                    </a:lnTo>
                    <a:lnTo>
                      <a:pt x="920" y="299913"/>
                    </a:lnTo>
                    <a:lnTo>
                      <a:pt x="3634" y="322116"/>
                    </a:lnTo>
                    <a:lnTo>
                      <a:pt x="8070" y="343748"/>
                    </a:lnTo>
                    <a:lnTo>
                      <a:pt x="14156" y="364736"/>
                    </a:lnTo>
                    <a:lnTo>
                      <a:pt x="21819" y="385010"/>
                    </a:lnTo>
                    <a:lnTo>
                      <a:pt x="30988" y="404496"/>
                    </a:lnTo>
                    <a:lnTo>
                      <a:pt x="41591" y="423124"/>
                    </a:lnTo>
                    <a:lnTo>
                      <a:pt x="38568" y="336209"/>
                    </a:lnTo>
                    <a:lnTo>
                      <a:pt x="34635" y="317028"/>
                    </a:lnTo>
                    <a:lnTo>
                      <a:pt x="32229" y="297341"/>
                    </a:lnTo>
                    <a:lnTo>
                      <a:pt x="31412" y="277211"/>
                    </a:lnTo>
                    <a:lnTo>
                      <a:pt x="32229" y="257082"/>
                    </a:lnTo>
                    <a:lnTo>
                      <a:pt x="34635" y="237395"/>
                    </a:lnTo>
                    <a:lnTo>
                      <a:pt x="38568" y="218215"/>
                    </a:lnTo>
                    <a:lnTo>
                      <a:pt x="43964" y="199604"/>
                    </a:lnTo>
                    <a:lnTo>
                      <a:pt x="50759" y="181628"/>
                    </a:lnTo>
                    <a:lnTo>
                      <a:pt x="58889" y="164350"/>
                    </a:lnTo>
                    <a:lnTo>
                      <a:pt x="68290" y="147833"/>
                    </a:lnTo>
                    <a:lnTo>
                      <a:pt x="78899" y="132141"/>
                    </a:lnTo>
                    <a:lnTo>
                      <a:pt x="90652" y="117338"/>
                    </a:lnTo>
                    <a:lnTo>
                      <a:pt x="103486" y="103488"/>
                    </a:lnTo>
                    <a:lnTo>
                      <a:pt x="117336" y="90654"/>
                    </a:lnTo>
                    <a:lnTo>
                      <a:pt x="132139" y="78901"/>
                    </a:lnTo>
                    <a:lnTo>
                      <a:pt x="147830" y="68291"/>
                    </a:lnTo>
                    <a:lnTo>
                      <a:pt x="164347" y="58890"/>
                    </a:lnTo>
                    <a:lnTo>
                      <a:pt x="181626" y="50759"/>
                    </a:lnTo>
                    <a:lnTo>
                      <a:pt x="199602" y="43964"/>
                    </a:lnTo>
                    <a:lnTo>
                      <a:pt x="218213" y="38568"/>
                    </a:lnTo>
                    <a:lnTo>
                      <a:pt x="237394" y="34635"/>
                    </a:lnTo>
                    <a:lnTo>
                      <a:pt x="257081" y="32229"/>
                    </a:lnTo>
                    <a:lnTo>
                      <a:pt x="277211" y="31412"/>
                    </a:lnTo>
                    <a:lnTo>
                      <a:pt x="297341" y="32229"/>
                    </a:lnTo>
                    <a:lnTo>
                      <a:pt x="317028" y="34635"/>
                    </a:lnTo>
                    <a:lnTo>
                      <a:pt x="336209" y="38568"/>
                    </a:lnTo>
                    <a:lnTo>
                      <a:pt x="354820" y="43964"/>
                    </a:lnTo>
                    <a:lnTo>
                      <a:pt x="372796" y="50759"/>
                    </a:lnTo>
                    <a:lnTo>
                      <a:pt x="390074" y="58890"/>
                    </a:lnTo>
                    <a:lnTo>
                      <a:pt x="406592" y="68291"/>
                    </a:lnTo>
                    <a:lnTo>
                      <a:pt x="422283" y="78901"/>
                    </a:lnTo>
                    <a:lnTo>
                      <a:pt x="437086" y="90654"/>
                    </a:lnTo>
                    <a:lnTo>
                      <a:pt x="450936" y="103488"/>
                    </a:lnTo>
                    <a:lnTo>
                      <a:pt x="463769" y="117338"/>
                    </a:lnTo>
                    <a:lnTo>
                      <a:pt x="475523" y="132141"/>
                    </a:lnTo>
                    <a:lnTo>
                      <a:pt x="486132" y="147833"/>
                    </a:lnTo>
                    <a:lnTo>
                      <a:pt x="495533" y="164350"/>
                    </a:lnTo>
                    <a:lnTo>
                      <a:pt x="503663" y="181628"/>
                    </a:lnTo>
                    <a:lnTo>
                      <a:pt x="510458" y="199604"/>
                    </a:lnTo>
                    <a:lnTo>
                      <a:pt x="515854" y="218215"/>
                    </a:lnTo>
                    <a:lnTo>
                      <a:pt x="519787" y="237395"/>
                    </a:lnTo>
                    <a:lnTo>
                      <a:pt x="522193" y="257082"/>
                    </a:lnTo>
                    <a:lnTo>
                      <a:pt x="523010" y="277211"/>
                    </a:lnTo>
                    <a:lnTo>
                      <a:pt x="522193" y="297341"/>
                    </a:lnTo>
                    <a:lnTo>
                      <a:pt x="519787" y="317028"/>
                    </a:lnTo>
                    <a:lnTo>
                      <a:pt x="515854" y="336209"/>
                    </a:lnTo>
                    <a:lnTo>
                      <a:pt x="510458" y="354819"/>
                    </a:lnTo>
                    <a:lnTo>
                      <a:pt x="503663" y="372795"/>
                    </a:lnTo>
                    <a:lnTo>
                      <a:pt x="495533" y="390073"/>
                    </a:lnTo>
                    <a:lnTo>
                      <a:pt x="486132" y="406590"/>
                    </a:lnTo>
                    <a:lnTo>
                      <a:pt x="475523" y="422281"/>
                    </a:lnTo>
                    <a:lnTo>
                      <a:pt x="463769" y="437084"/>
                    </a:lnTo>
                    <a:lnTo>
                      <a:pt x="450936" y="450933"/>
                    </a:lnTo>
                    <a:lnTo>
                      <a:pt x="437086" y="463766"/>
                    </a:lnTo>
                    <a:lnTo>
                      <a:pt x="422283" y="475519"/>
                    </a:lnTo>
                    <a:lnTo>
                      <a:pt x="406592" y="486128"/>
                    </a:lnTo>
                    <a:lnTo>
                      <a:pt x="390074" y="495529"/>
                    </a:lnTo>
                    <a:lnTo>
                      <a:pt x="372796" y="503659"/>
                    </a:lnTo>
                    <a:lnTo>
                      <a:pt x="354820" y="510453"/>
                    </a:lnTo>
                    <a:lnTo>
                      <a:pt x="336209" y="515849"/>
                    </a:lnTo>
                    <a:lnTo>
                      <a:pt x="317028" y="519782"/>
                    </a:lnTo>
                    <a:lnTo>
                      <a:pt x="297341" y="522188"/>
                    </a:lnTo>
                    <a:lnTo>
                      <a:pt x="277211" y="523005"/>
                    </a:lnTo>
                    <a:lnTo>
                      <a:pt x="257081" y="522188"/>
                    </a:lnTo>
                    <a:lnTo>
                      <a:pt x="237394" y="519782"/>
                    </a:lnTo>
                    <a:lnTo>
                      <a:pt x="218213" y="515849"/>
                    </a:lnTo>
                    <a:lnTo>
                      <a:pt x="199602" y="510453"/>
                    </a:lnTo>
                    <a:lnTo>
                      <a:pt x="181626" y="503659"/>
                    </a:lnTo>
                    <a:lnTo>
                      <a:pt x="164347" y="495529"/>
                    </a:lnTo>
                    <a:lnTo>
                      <a:pt x="147830" y="486128"/>
                    </a:lnTo>
                    <a:lnTo>
                      <a:pt x="132139" y="475519"/>
                    </a:lnTo>
                    <a:lnTo>
                      <a:pt x="117336" y="463766"/>
                    </a:lnTo>
                    <a:lnTo>
                      <a:pt x="103486" y="450933"/>
                    </a:lnTo>
                    <a:lnTo>
                      <a:pt x="90652" y="437084"/>
                    </a:lnTo>
                    <a:lnTo>
                      <a:pt x="78899" y="422281"/>
                    </a:lnTo>
                    <a:lnTo>
                      <a:pt x="68290" y="406590"/>
                    </a:lnTo>
                    <a:lnTo>
                      <a:pt x="58889" y="390073"/>
                    </a:lnTo>
                    <a:lnTo>
                      <a:pt x="50759" y="372795"/>
                    </a:lnTo>
                    <a:lnTo>
                      <a:pt x="43964" y="354819"/>
                    </a:lnTo>
                    <a:lnTo>
                      <a:pt x="53556" y="440820"/>
                    </a:lnTo>
                    <a:lnTo>
                      <a:pt x="66811" y="457515"/>
                    </a:lnTo>
                    <a:lnTo>
                      <a:pt x="81285" y="473134"/>
                    </a:lnTo>
                    <a:lnTo>
                      <a:pt x="96905" y="487608"/>
                    </a:lnTo>
                    <a:lnTo>
                      <a:pt x="113600" y="500863"/>
                    </a:lnTo>
                    <a:lnTo>
                      <a:pt x="131297" y="512827"/>
                    </a:lnTo>
                    <a:lnTo>
                      <a:pt x="149925" y="523430"/>
                    </a:lnTo>
                    <a:lnTo>
                      <a:pt x="169411" y="532599"/>
                    </a:lnTo>
                    <a:lnTo>
                      <a:pt x="189685" y="540262"/>
                    </a:lnTo>
                    <a:lnTo>
                      <a:pt x="210674" y="546347"/>
                    </a:lnTo>
                    <a:lnTo>
                      <a:pt x="232306" y="550782"/>
                    </a:lnTo>
                    <a:lnTo>
                      <a:pt x="254509" y="553497"/>
                    </a:lnTo>
                    <a:lnTo>
                      <a:pt x="277211" y="554417"/>
                    </a:lnTo>
                    <a:lnTo>
                      <a:pt x="299913" y="553497"/>
                    </a:lnTo>
                    <a:lnTo>
                      <a:pt x="322116" y="550782"/>
                    </a:lnTo>
                    <a:lnTo>
                      <a:pt x="343748" y="546347"/>
                    </a:lnTo>
                    <a:lnTo>
                      <a:pt x="364737" y="540262"/>
                    </a:lnTo>
                    <a:lnTo>
                      <a:pt x="385011" y="532599"/>
                    </a:lnTo>
                    <a:lnTo>
                      <a:pt x="404497" y="523430"/>
                    </a:lnTo>
                    <a:lnTo>
                      <a:pt x="423125" y="512827"/>
                    </a:lnTo>
                    <a:lnTo>
                      <a:pt x="440822" y="500863"/>
                    </a:lnTo>
                    <a:lnTo>
                      <a:pt x="457517" y="487608"/>
                    </a:lnTo>
                    <a:lnTo>
                      <a:pt x="473137" y="473134"/>
                    </a:lnTo>
                    <a:lnTo>
                      <a:pt x="487611" y="457515"/>
                    </a:lnTo>
                    <a:lnTo>
                      <a:pt x="500866" y="440820"/>
                    </a:lnTo>
                    <a:lnTo>
                      <a:pt x="512831" y="423124"/>
                    </a:lnTo>
                    <a:lnTo>
                      <a:pt x="523434" y="404496"/>
                    </a:lnTo>
                    <a:lnTo>
                      <a:pt x="532603" y="385010"/>
                    </a:lnTo>
                    <a:lnTo>
                      <a:pt x="540266" y="364736"/>
                    </a:lnTo>
                    <a:lnTo>
                      <a:pt x="546352" y="343748"/>
                    </a:lnTo>
                    <a:lnTo>
                      <a:pt x="550788" y="322116"/>
                    </a:lnTo>
                    <a:lnTo>
                      <a:pt x="553502" y="299913"/>
                    </a:lnTo>
                    <a:lnTo>
                      <a:pt x="554422" y="277211"/>
                    </a:lnTo>
                    <a:lnTo>
                      <a:pt x="553502" y="254509"/>
                    </a:lnTo>
                    <a:lnTo>
                      <a:pt x="550788" y="232306"/>
                    </a:lnTo>
                    <a:lnTo>
                      <a:pt x="546352" y="210674"/>
                    </a:lnTo>
                    <a:lnTo>
                      <a:pt x="540266" y="189685"/>
                    </a:lnTo>
                    <a:lnTo>
                      <a:pt x="532603" y="169411"/>
                    </a:lnTo>
                    <a:lnTo>
                      <a:pt x="523434" y="149925"/>
                    </a:lnTo>
                    <a:lnTo>
                      <a:pt x="512831" y="131297"/>
                    </a:lnTo>
                    <a:lnTo>
                      <a:pt x="500866" y="113600"/>
                    </a:lnTo>
                    <a:lnTo>
                      <a:pt x="487611" y="96905"/>
                    </a:lnTo>
                    <a:lnTo>
                      <a:pt x="473137" y="81285"/>
                    </a:lnTo>
                    <a:lnTo>
                      <a:pt x="457517" y="66811"/>
                    </a:lnTo>
                    <a:lnTo>
                      <a:pt x="440822" y="53556"/>
                    </a:lnTo>
                    <a:lnTo>
                      <a:pt x="423125" y="41591"/>
                    </a:lnTo>
                    <a:lnTo>
                      <a:pt x="404497" y="30988"/>
                    </a:lnTo>
                    <a:lnTo>
                      <a:pt x="385011" y="21819"/>
                    </a:lnTo>
                    <a:lnTo>
                      <a:pt x="364737" y="14156"/>
                    </a:lnTo>
                    <a:lnTo>
                      <a:pt x="343748" y="8070"/>
                    </a:lnTo>
                    <a:lnTo>
                      <a:pt x="322116" y="3634"/>
                    </a:lnTo>
                    <a:lnTo>
                      <a:pt x="299913" y="920"/>
                    </a:lnTo>
                    <a:lnTo>
                      <a:pt x="277211" y="0"/>
                    </a:lnTo>
                    <a:lnTo>
                      <a:pt x="254509" y="920"/>
                    </a:lnTo>
                    <a:lnTo>
                      <a:pt x="232306" y="3634"/>
                    </a:lnTo>
                    <a:lnTo>
                      <a:pt x="210674" y="8070"/>
                    </a:lnTo>
                    <a:lnTo>
                      <a:pt x="189685" y="14156"/>
                    </a:lnTo>
                    <a:lnTo>
                      <a:pt x="169411" y="21819"/>
                    </a:lnTo>
                    <a:lnTo>
                      <a:pt x="149925" y="30988"/>
                    </a:lnTo>
                    <a:lnTo>
                      <a:pt x="131297" y="41591"/>
                    </a:lnTo>
                    <a:lnTo>
                      <a:pt x="113600" y="53556"/>
                    </a:lnTo>
                    <a:lnTo>
                      <a:pt x="96905" y="66811"/>
                    </a:lnTo>
                    <a:lnTo>
                      <a:pt x="81285" y="81285"/>
                    </a:lnTo>
                    <a:lnTo>
                      <a:pt x="66811" y="96905"/>
                    </a:lnTo>
                    <a:lnTo>
                      <a:pt x="53556" y="113600"/>
                    </a:lnTo>
                    <a:lnTo>
                      <a:pt x="41591" y="131297"/>
                    </a:lnTo>
                    <a:lnTo>
                      <a:pt x="30988" y="149925"/>
                    </a:lnTo>
                    <a:lnTo>
                      <a:pt x="21819" y="169411"/>
                    </a:lnTo>
                    <a:lnTo>
                      <a:pt x="14156" y="189685"/>
                    </a:lnTo>
                    <a:lnTo>
                      <a:pt x="8070" y="210674"/>
                    </a:lnTo>
                    <a:lnTo>
                      <a:pt x="3634" y="232306"/>
                    </a:lnTo>
                    <a:lnTo>
                      <a:pt x="920" y="254509"/>
                    </a:lnTo>
                    <a:close/>
                  </a:path>
                  <a:path w="554422" h="554417">
                    <a:moveTo>
                      <a:pt x="43964" y="354819"/>
                    </a:moveTo>
                    <a:lnTo>
                      <a:pt x="38568" y="336209"/>
                    </a:lnTo>
                    <a:lnTo>
                      <a:pt x="41591" y="423124"/>
                    </a:lnTo>
                    <a:lnTo>
                      <a:pt x="53556" y="440820"/>
                    </a:lnTo>
                    <a:lnTo>
                      <a:pt x="43964" y="35481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object 159"/>
              <p:cNvSpPr/>
              <p:nvPr/>
            </p:nvSpPr>
            <p:spPr>
              <a:xfrm>
                <a:off x="14395480" y="9559935"/>
                <a:ext cx="300833" cy="246851"/>
              </a:xfrm>
              <a:custGeom>
                <a:avLst/>
                <a:gdLst/>
                <a:ahLst/>
                <a:cxnLst/>
                <a:rect l="l" t="t" r="r" b="b"/>
                <a:pathLst>
                  <a:path w="300833" h="246851">
                    <a:moveTo>
                      <a:pt x="62694" y="67479"/>
                    </a:moveTo>
                    <a:lnTo>
                      <a:pt x="0" y="130174"/>
                    </a:lnTo>
                    <a:lnTo>
                      <a:pt x="116677" y="246851"/>
                    </a:lnTo>
                    <a:lnTo>
                      <a:pt x="300833" y="62699"/>
                    </a:lnTo>
                    <a:lnTo>
                      <a:pt x="238134" y="0"/>
                    </a:lnTo>
                    <a:lnTo>
                      <a:pt x="116677" y="121462"/>
                    </a:lnTo>
                    <a:lnTo>
                      <a:pt x="62694" y="67479"/>
                    </a:lnTo>
                    <a:lnTo>
                      <a:pt x="44422" y="130174"/>
                    </a:lnTo>
                    <a:lnTo>
                      <a:pt x="62694" y="111902"/>
                    </a:lnTo>
                    <a:lnTo>
                      <a:pt x="116677" y="165879"/>
                    </a:lnTo>
                    <a:lnTo>
                      <a:pt x="238134" y="44427"/>
                    </a:lnTo>
                    <a:lnTo>
                      <a:pt x="256405" y="62699"/>
                    </a:lnTo>
                    <a:lnTo>
                      <a:pt x="116677" y="202433"/>
                    </a:lnTo>
                    <a:lnTo>
                      <a:pt x="44422" y="130174"/>
                    </a:lnTo>
                    <a:lnTo>
                      <a:pt x="62694" y="6747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0" name="Стрелка: шеврон 20">
            <a:extLst>
              <a:ext uri="{FF2B5EF4-FFF2-40B4-BE49-F238E27FC236}">
                <a16:creationId xmlns:a16="http://schemas.microsoft.com/office/drawing/2014/main" xmlns="" id="{399F95D2-603E-BA9B-DD73-A21E0B6666CC}"/>
              </a:ext>
            </a:extLst>
          </p:cNvPr>
          <p:cNvSpPr/>
          <p:nvPr/>
        </p:nvSpPr>
        <p:spPr>
          <a:xfrm>
            <a:off x="5706729" y="1937687"/>
            <a:ext cx="356204" cy="135944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endParaRPr lang="ru-RU" sz="14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218736" y="1881250"/>
            <a:ext cx="2322467" cy="13624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1B4792"/>
                </a:solidFill>
              </a:rPr>
              <a:t>Предусмотреть меры, стимулирующие к обеспечению технической возможности установки ОДПУ, установки ОДПУ и поддержания их в исправном состоянии</a:t>
            </a:r>
            <a:endParaRPr lang="ru-RU" sz="1400" dirty="0">
              <a:solidFill>
                <a:srgbClr val="1B4792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6271030" y="1426913"/>
            <a:ext cx="296680" cy="296678"/>
            <a:chOff x="13892580" y="9403877"/>
            <a:chExt cx="554422" cy="554417"/>
          </a:xfrm>
          <a:solidFill>
            <a:srgbClr val="1B4792"/>
          </a:solidFill>
        </p:grpSpPr>
        <p:sp>
          <p:nvSpPr>
            <p:cNvPr id="34" name="object 159"/>
            <p:cNvSpPr/>
            <p:nvPr/>
          </p:nvSpPr>
          <p:spPr>
            <a:xfrm>
              <a:off x="14020726" y="9559935"/>
              <a:ext cx="300833" cy="246851"/>
            </a:xfrm>
            <a:custGeom>
              <a:avLst/>
              <a:gdLst/>
              <a:ahLst/>
              <a:cxnLst/>
              <a:rect l="l" t="t" r="r" b="b"/>
              <a:pathLst>
                <a:path w="300833" h="246851">
                  <a:moveTo>
                    <a:pt x="62694" y="67479"/>
                  </a:moveTo>
                  <a:lnTo>
                    <a:pt x="0" y="130174"/>
                  </a:lnTo>
                  <a:lnTo>
                    <a:pt x="116677" y="246851"/>
                  </a:lnTo>
                  <a:lnTo>
                    <a:pt x="300833" y="62699"/>
                  </a:lnTo>
                  <a:lnTo>
                    <a:pt x="238134" y="0"/>
                  </a:lnTo>
                  <a:lnTo>
                    <a:pt x="116677" y="121462"/>
                  </a:lnTo>
                  <a:lnTo>
                    <a:pt x="62694" y="67479"/>
                  </a:lnTo>
                  <a:lnTo>
                    <a:pt x="44422" y="130174"/>
                  </a:lnTo>
                  <a:lnTo>
                    <a:pt x="62694" y="111902"/>
                  </a:lnTo>
                  <a:lnTo>
                    <a:pt x="116677" y="165879"/>
                  </a:lnTo>
                  <a:lnTo>
                    <a:pt x="238134" y="44427"/>
                  </a:lnTo>
                  <a:lnTo>
                    <a:pt x="256405" y="62699"/>
                  </a:lnTo>
                  <a:lnTo>
                    <a:pt x="116677" y="202433"/>
                  </a:lnTo>
                  <a:lnTo>
                    <a:pt x="44422" y="130174"/>
                  </a:lnTo>
                  <a:lnTo>
                    <a:pt x="62694" y="6747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dirty="0" smtClean="0"/>
                <a:t> </a:t>
              </a:r>
              <a:endParaRPr dirty="0"/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13892580" y="9403877"/>
              <a:ext cx="554422" cy="554417"/>
              <a:chOff x="14267334" y="9403877"/>
              <a:chExt cx="554422" cy="554417"/>
            </a:xfrm>
            <a:grpFill/>
          </p:grpSpPr>
          <p:sp>
            <p:nvSpPr>
              <p:cNvPr id="36" name="object 158"/>
              <p:cNvSpPr/>
              <p:nvPr/>
            </p:nvSpPr>
            <p:spPr>
              <a:xfrm>
                <a:off x="14267334" y="9403877"/>
                <a:ext cx="554422" cy="554417"/>
              </a:xfrm>
              <a:custGeom>
                <a:avLst/>
                <a:gdLst/>
                <a:ahLst/>
                <a:cxnLst/>
                <a:rect l="l" t="t" r="r" b="b"/>
                <a:pathLst>
                  <a:path w="554422" h="554417">
                    <a:moveTo>
                      <a:pt x="920" y="254509"/>
                    </a:moveTo>
                    <a:lnTo>
                      <a:pt x="0" y="277211"/>
                    </a:lnTo>
                    <a:lnTo>
                      <a:pt x="920" y="299913"/>
                    </a:lnTo>
                    <a:lnTo>
                      <a:pt x="3634" y="322116"/>
                    </a:lnTo>
                    <a:lnTo>
                      <a:pt x="8070" y="343748"/>
                    </a:lnTo>
                    <a:lnTo>
                      <a:pt x="14156" y="364736"/>
                    </a:lnTo>
                    <a:lnTo>
                      <a:pt x="21819" y="385010"/>
                    </a:lnTo>
                    <a:lnTo>
                      <a:pt x="30988" y="404496"/>
                    </a:lnTo>
                    <a:lnTo>
                      <a:pt x="41591" y="423124"/>
                    </a:lnTo>
                    <a:lnTo>
                      <a:pt x="38568" y="336209"/>
                    </a:lnTo>
                    <a:lnTo>
                      <a:pt x="34635" y="317028"/>
                    </a:lnTo>
                    <a:lnTo>
                      <a:pt x="32229" y="297341"/>
                    </a:lnTo>
                    <a:lnTo>
                      <a:pt x="31412" y="277211"/>
                    </a:lnTo>
                    <a:lnTo>
                      <a:pt x="32229" y="257082"/>
                    </a:lnTo>
                    <a:lnTo>
                      <a:pt x="34635" y="237395"/>
                    </a:lnTo>
                    <a:lnTo>
                      <a:pt x="38568" y="218215"/>
                    </a:lnTo>
                    <a:lnTo>
                      <a:pt x="43964" y="199604"/>
                    </a:lnTo>
                    <a:lnTo>
                      <a:pt x="50759" y="181628"/>
                    </a:lnTo>
                    <a:lnTo>
                      <a:pt x="58889" y="164350"/>
                    </a:lnTo>
                    <a:lnTo>
                      <a:pt x="68290" y="147833"/>
                    </a:lnTo>
                    <a:lnTo>
                      <a:pt x="78899" y="132141"/>
                    </a:lnTo>
                    <a:lnTo>
                      <a:pt x="90652" y="117338"/>
                    </a:lnTo>
                    <a:lnTo>
                      <a:pt x="103486" y="103488"/>
                    </a:lnTo>
                    <a:lnTo>
                      <a:pt x="117336" y="90654"/>
                    </a:lnTo>
                    <a:lnTo>
                      <a:pt x="132139" y="78901"/>
                    </a:lnTo>
                    <a:lnTo>
                      <a:pt x="147830" y="68291"/>
                    </a:lnTo>
                    <a:lnTo>
                      <a:pt x="164347" y="58890"/>
                    </a:lnTo>
                    <a:lnTo>
                      <a:pt x="181626" y="50759"/>
                    </a:lnTo>
                    <a:lnTo>
                      <a:pt x="199602" y="43964"/>
                    </a:lnTo>
                    <a:lnTo>
                      <a:pt x="218213" y="38568"/>
                    </a:lnTo>
                    <a:lnTo>
                      <a:pt x="237394" y="34635"/>
                    </a:lnTo>
                    <a:lnTo>
                      <a:pt x="257081" y="32229"/>
                    </a:lnTo>
                    <a:lnTo>
                      <a:pt x="277211" y="31412"/>
                    </a:lnTo>
                    <a:lnTo>
                      <a:pt x="297341" y="32229"/>
                    </a:lnTo>
                    <a:lnTo>
                      <a:pt x="317028" y="34635"/>
                    </a:lnTo>
                    <a:lnTo>
                      <a:pt x="336209" y="38568"/>
                    </a:lnTo>
                    <a:lnTo>
                      <a:pt x="354820" y="43964"/>
                    </a:lnTo>
                    <a:lnTo>
                      <a:pt x="372796" y="50759"/>
                    </a:lnTo>
                    <a:lnTo>
                      <a:pt x="390074" y="58890"/>
                    </a:lnTo>
                    <a:lnTo>
                      <a:pt x="406592" y="68291"/>
                    </a:lnTo>
                    <a:lnTo>
                      <a:pt x="422283" y="78901"/>
                    </a:lnTo>
                    <a:lnTo>
                      <a:pt x="437086" y="90654"/>
                    </a:lnTo>
                    <a:lnTo>
                      <a:pt x="450936" y="103488"/>
                    </a:lnTo>
                    <a:lnTo>
                      <a:pt x="463769" y="117338"/>
                    </a:lnTo>
                    <a:lnTo>
                      <a:pt x="475523" y="132141"/>
                    </a:lnTo>
                    <a:lnTo>
                      <a:pt x="486132" y="147833"/>
                    </a:lnTo>
                    <a:lnTo>
                      <a:pt x="495533" y="164350"/>
                    </a:lnTo>
                    <a:lnTo>
                      <a:pt x="503663" y="181628"/>
                    </a:lnTo>
                    <a:lnTo>
                      <a:pt x="510458" y="199604"/>
                    </a:lnTo>
                    <a:lnTo>
                      <a:pt x="515854" y="218215"/>
                    </a:lnTo>
                    <a:lnTo>
                      <a:pt x="519787" y="237395"/>
                    </a:lnTo>
                    <a:lnTo>
                      <a:pt x="522193" y="257082"/>
                    </a:lnTo>
                    <a:lnTo>
                      <a:pt x="523010" y="277211"/>
                    </a:lnTo>
                    <a:lnTo>
                      <a:pt x="522193" y="297341"/>
                    </a:lnTo>
                    <a:lnTo>
                      <a:pt x="519787" y="317028"/>
                    </a:lnTo>
                    <a:lnTo>
                      <a:pt x="515854" y="336209"/>
                    </a:lnTo>
                    <a:lnTo>
                      <a:pt x="510458" y="354819"/>
                    </a:lnTo>
                    <a:lnTo>
                      <a:pt x="503663" y="372795"/>
                    </a:lnTo>
                    <a:lnTo>
                      <a:pt x="495533" y="390073"/>
                    </a:lnTo>
                    <a:lnTo>
                      <a:pt x="486132" y="406590"/>
                    </a:lnTo>
                    <a:lnTo>
                      <a:pt x="475523" y="422281"/>
                    </a:lnTo>
                    <a:lnTo>
                      <a:pt x="463769" y="437084"/>
                    </a:lnTo>
                    <a:lnTo>
                      <a:pt x="450936" y="450933"/>
                    </a:lnTo>
                    <a:lnTo>
                      <a:pt x="437086" y="463766"/>
                    </a:lnTo>
                    <a:lnTo>
                      <a:pt x="422283" y="475519"/>
                    </a:lnTo>
                    <a:lnTo>
                      <a:pt x="406592" y="486128"/>
                    </a:lnTo>
                    <a:lnTo>
                      <a:pt x="390074" y="495529"/>
                    </a:lnTo>
                    <a:lnTo>
                      <a:pt x="372796" y="503659"/>
                    </a:lnTo>
                    <a:lnTo>
                      <a:pt x="354820" y="510453"/>
                    </a:lnTo>
                    <a:lnTo>
                      <a:pt x="336209" y="515849"/>
                    </a:lnTo>
                    <a:lnTo>
                      <a:pt x="317028" y="519782"/>
                    </a:lnTo>
                    <a:lnTo>
                      <a:pt x="297341" y="522188"/>
                    </a:lnTo>
                    <a:lnTo>
                      <a:pt x="277211" y="523005"/>
                    </a:lnTo>
                    <a:lnTo>
                      <a:pt x="257081" y="522188"/>
                    </a:lnTo>
                    <a:lnTo>
                      <a:pt x="237394" y="519782"/>
                    </a:lnTo>
                    <a:lnTo>
                      <a:pt x="218213" y="515849"/>
                    </a:lnTo>
                    <a:lnTo>
                      <a:pt x="199602" y="510453"/>
                    </a:lnTo>
                    <a:lnTo>
                      <a:pt x="181626" y="503659"/>
                    </a:lnTo>
                    <a:lnTo>
                      <a:pt x="164347" y="495529"/>
                    </a:lnTo>
                    <a:lnTo>
                      <a:pt x="147830" y="486128"/>
                    </a:lnTo>
                    <a:lnTo>
                      <a:pt x="132139" y="475519"/>
                    </a:lnTo>
                    <a:lnTo>
                      <a:pt x="117336" y="463766"/>
                    </a:lnTo>
                    <a:lnTo>
                      <a:pt x="103486" y="450933"/>
                    </a:lnTo>
                    <a:lnTo>
                      <a:pt x="90652" y="437084"/>
                    </a:lnTo>
                    <a:lnTo>
                      <a:pt x="78899" y="422281"/>
                    </a:lnTo>
                    <a:lnTo>
                      <a:pt x="68290" y="406590"/>
                    </a:lnTo>
                    <a:lnTo>
                      <a:pt x="58889" y="390073"/>
                    </a:lnTo>
                    <a:lnTo>
                      <a:pt x="50759" y="372795"/>
                    </a:lnTo>
                    <a:lnTo>
                      <a:pt x="43964" y="354819"/>
                    </a:lnTo>
                    <a:lnTo>
                      <a:pt x="53556" y="440820"/>
                    </a:lnTo>
                    <a:lnTo>
                      <a:pt x="66811" y="457515"/>
                    </a:lnTo>
                    <a:lnTo>
                      <a:pt x="81285" y="473134"/>
                    </a:lnTo>
                    <a:lnTo>
                      <a:pt x="96905" y="487608"/>
                    </a:lnTo>
                    <a:lnTo>
                      <a:pt x="113600" y="500863"/>
                    </a:lnTo>
                    <a:lnTo>
                      <a:pt x="131297" y="512827"/>
                    </a:lnTo>
                    <a:lnTo>
                      <a:pt x="149925" y="523430"/>
                    </a:lnTo>
                    <a:lnTo>
                      <a:pt x="169411" y="532599"/>
                    </a:lnTo>
                    <a:lnTo>
                      <a:pt x="189685" y="540262"/>
                    </a:lnTo>
                    <a:lnTo>
                      <a:pt x="210674" y="546347"/>
                    </a:lnTo>
                    <a:lnTo>
                      <a:pt x="232306" y="550782"/>
                    </a:lnTo>
                    <a:lnTo>
                      <a:pt x="254509" y="553497"/>
                    </a:lnTo>
                    <a:lnTo>
                      <a:pt x="277211" y="554417"/>
                    </a:lnTo>
                    <a:lnTo>
                      <a:pt x="299913" y="553497"/>
                    </a:lnTo>
                    <a:lnTo>
                      <a:pt x="322116" y="550782"/>
                    </a:lnTo>
                    <a:lnTo>
                      <a:pt x="343748" y="546347"/>
                    </a:lnTo>
                    <a:lnTo>
                      <a:pt x="364737" y="540262"/>
                    </a:lnTo>
                    <a:lnTo>
                      <a:pt x="385011" y="532599"/>
                    </a:lnTo>
                    <a:lnTo>
                      <a:pt x="404497" y="523430"/>
                    </a:lnTo>
                    <a:lnTo>
                      <a:pt x="423125" y="512827"/>
                    </a:lnTo>
                    <a:lnTo>
                      <a:pt x="440822" y="500863"/>
                    </a:lnTo>
                    <a:lnTo>
                      <a:pt x="457517" y="487608"/>
                    </a:lnTo>
                    <a:lnTo>
                      <a:pt x="473137" y="473134"/>
                    </a:lnTo>
                    <a:lnTo>
                      <a:pt x="487611" y="457515"/>
                    </a:lnTo>
                    <a:lnTo>
                      <a:pt x="500866" y="440820"/>
                    </a:lnTo>
                    <a:lnTo>
                      <a:pt x="512831" y="423124"/>
                    </a:lnTo>
                    <a:lnTo>
                      <a:pt x="523434" y="404496"/>
                    </a:lnTo>
                    <a:lnTo>
                      <a:pt x="532603" y="385010"/>
                    </a:lnTo>
                    <a:lnTo>
                      <a:pt x="540266" y="364736"/>
                    </a:lnTo>
                    <a:lnTo>
                      <a:pt x="546352" y="343748"/>
                    </a:lnTo>
                    <a:lnTo>
                      <a:pt x="550788" y="322116"/>
                    </a:lnTo>
                    <a:lnTo>
                      <a:pt x="553502" y="299913"/>
                    </a:lnTo>
                    <a:lnTo>
                      <a:pt x="554422" y="277211"/>
                    </a:lnTo>
                    <a:lnTo>
                      <a:pt x="553502" y="254509"/>
                    </a:lnTo>
                    <a:lnTo>
                      <a:pt x="550788" y="232306"/>
                    </a:lnTo>
                    <a:lnTo>
                      <a:pt x="546352" y="210674"/>
                    </a:lnTo>
                    <a:lnTo>
                      <a:pt x="540266" y="189685"/>
                    </a:lnTo>
                    <a:lnTo>
                      <a:pt x="532603" y="169411"/>
                    </a:lnTo>
                    <a:lnTo>
                      <a:pt x="523434" y="149925"/>
                    </a:lnTo>
                    <a:lnTo>
                      <a:pt x="512831" y="131297"/>
                    </a:lnTo>
                    <a:lnTo>
                      <a:pt x="500866" y="113600"/>
                    </a:lnTo>
                    <a:lnTo>
                      <a:pt x="487611" y="96905"/>
                    </a:lnTo>
                    <a:lnTo>
                      <a:pt x="473137" y="81285"/>
                    </a:lnTo>
                    <a:lnTo>
                      <a:pt x="457517" y="66811"/>
                    </a:lnTo>
                    <a:lnTo>
                      <a:pt x="440822" y="53556"/>
                    </a:lnTo>
                    <a:lnTo>
                      <a:pt x="423125" y="41591"/>
                    </a:lnTo>
                    <a:lnTo>
                      <a:pt x="404497" y="30988"/>
                    </a:lnTo>
                    <a:lnTo>
                      <a:pt x="385011" y="21819"/>
                    </a:lnTo>
                    <a:lnTo>
                      <a:pt x="364737" y="14156"/>
                    </a:lnTo>
                    <a:lnTo>
                      <a:pt x="343748" y="8070"/>
                    </a:lnTo>
                    <a:lnTo>
                      <a:pt x="322116" y="3634"/>
                    </a:lnTo>
                    <a:lnTo>
                      <a:pt x="299913" y="920"/>
                    </a:lnTo>
                    <a:lnTo>
                      <a:pt x="277211" y="0"/>
                    </a:lnTo>
                    <a:lnTo>
                      <a:pt x="254509" y="920"/>
                    </a:lnTo>
                    <a:lnTo>
                      <a:pt x="232306" y="3634"/>
                    </a:lnTo>
                    <a:lnTo>
                      <a:pt x="210674" y="8070"/>
                    </a:lnTo>
                    <a:lnTo>
                      <a:pt x="189685" y="14156"/>
                    </a:lnTo>
                    <a:lnTo>
                      <a:pt x="169411" y="21819"/>
                    </a:lnTo>
                    <a:lnTo>
                      <a:pt x="149925" y="30988"/>
                    </a:lnTo>
                    <a:lnTo>
                      <a:pt x="131297" y="41591"/>
                    </a:lnTo>
                    <a:lnTo>
                      <a:pt x="113600" y="53556"/>
                    </a:lnTo>
                    <a:lnTo>
                      <a:pt x="96905" y="66811"/>
                    </a:lnTo>
                    <a:lnTo>
                      <a:pt x="81285" y="81285"/>
                    </a:lnTo>
                    <a:lnTo>
                      <a:pt x="66811" y="96905"/>
                    </a:lnTo>
                    <a:lnTo>
                      <a:pt x="53556" y="113600"/>
                    </a:lnTo>
                    <a:lnTo>
                      <a:pt x="41591" y="131297"/>
                    </a:lnTo>
                    <a:lnTo>
                      <a:pt x="30988" y="149925"/>
                    </a:lnTo>
                    <a:lnTo>
                      <a:pt x="21819" y="169411"/>
                    </a:lnTo>
                    <a:lnTo>
                      <a:pt x="14156" y="189685"/>
                    </a:lnTo>
                    <a:lnTo>
                      <a:pt x="8070" y="210674"/>
                    </a:lnTo>
                    <a:lnTo>
                      <a:pt x="3634" y="232306"/>
                    </a:lnTo>
                    <a:lnTo>
                      <a:pt x="920" y="254509"/>
                    </a:lnTo>
                    <a:close/>
                  </a:path>
                  <a:path w="554422" h="554417">
                    <a:moveTo>
                      <a:pt x="43964" y="354819"/>
                    </a:moveTo>
                    <a:lnTo>
                      <a:pt x="38568" y="336209"/>
                    </a:lnTo>
                    <a:lnTo>
                      <a:pt x="41591" y="423124"/>
                    </a:lnTo>
                    <a:lnTo>
                      <a:pt x="53556" y="440820"/>
                    </a:lnTo>
                    <a:lnTo>
                      <a:pt x="43964" y="35481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object 159"/>
              <p:cNvSpPr/>
              <p:nvPr/>
            </p:nvSpPr>
            <p:spPr>
              <a:xfrm>
                <a:off x="14395480" y="9559935"/>
                <a:ext cx="300833" cy="246851"/>
              </a:xfrm>
              <a:custGeom>
                <a:avLst/>
                <a:gdLst/>
                <a:ahLst/>
                <a:cxnLst/>
                <a:rect l="l" t="t" r="r" b="b"/>
                <a:pathLst>
                  <a:path w="300833" h="246851">
                    <a:moveTo>
                      <a:pt x="62694" y="67479"/>
                    </a:moveTo>
                    <a:lnTo>
                      <a:pt x="0" y="130174"/>
                    </a:lnTo>
                    <a:lnTo>
                      <a:pt x="116677" y="246851"/>
                    </a:lnTo>
                    <a:lnTo>
                      <a:pt x="300833" y="62699"/>
                    </a:lnTo>
                    <a:lnTo>
                      <a:pt x="238134" y="0"/>
                    </a:lnTo>
                    <a:lnTo>
                      <a:pt x="116677" y="121462"/>
                    </a:lnTo>
                    <a:lnTo>
                      <a:pt x="62694" y="67479"/>
                    </a:lnTo>
                    <a:lnTo>
                      <a:pt x="44422" y="130174"/>
                    </a:lnTo>
                    <a:lnTo>
                      <a:pt x="62694" y="111902"/>
                    </a:lnTo>
                    <a:lnTo>
                      <a:pt x="116677" y="165879"/>
                    </a:lnTo>
                    <a:lnTo>
                      <a:pt x="238134" y="44427"/>
                    </a:lnTo>
                    <a:lnTo>
                      <a:pt x="256405" y="62699"/>
                    </a:lnTo>
                    <a:lnTo>
                      <a:pt x="116677" y="202433"/>
                    </a:lnTo>
                    <a:lnTo>
                      <a:pt x="44422" y="130174"/>
                    </a:lnTo>
                    <a:lnTo>
                      <a:pt x="62694" y="6747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951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647700" y="1223215"/>
            <a:ext cx="296680" cy="296678"/>
            <a:chOff x="13892580" y="9403877"/>
            <a:chExt cx="554422" cy="554417"/>
          </a:xfrm>
          <a:solidFill>
            <a:srgbClr val="1B4792"/>
          </a:solidFill>
        </p:grpSpPr>
        <p:sp>
          <p:nvSpPr>
            <p:cNvPr id="20" name="object 159"/>
            <p:cNvSpPr/>
            <p:nvPr/>
          </p:nvSpPr>
          <p:spPr>
            <a:xfrm>
              <a:off x="14020726" y="9559935"/>
              <a:ext cx="300833" cy="246851"/>
            </a:xfrm>
            <a:custGeom>
              <a:avLst/>
              <a:gdLst/>
              <a:ahLst/>
              <a:cxnLst/>
              <a:rect l="l" t="t" r="r" b="b"/>
              <a:pathLst>
                <a:path w="300833" h="246851">
                  <a:moveTo>
                    <a:pt x="62694" y="67479"/>
                  </a:moveTo>
                  <a:lnTo>
                    <a:pt x="0" y="130174"/>
                  </a:lnTo>
                  <a:lnTo>
                    <a:pt x="116677" y="246851"/>
                  </a:lnTo>
                  <a:lnTo>
                    <a:pt x="300833" y="62699"/>
                  </a:lnTo>
                  <a:lnTo>
                    <a:pt x="238134" y="0"/>
                  </a:lnTo>
                  <a:lnTo>
                    <a:pt x="116677" y="121462"/>
                  </a:lnTo>
                  <a:lnTo>
                    <a:pt x="62694" y="67479"/>
                  </a:lnTo>
                  <a:lnTo>
                    <a:pt x="44422" y="130174"/>
                  </a:lnTo>
                  <a:lnTo>
                    <a:pt x="62694" y="111902"/>
                  </a:lnTo>
                  <a:lnTo>
                    <a:pt x="116677" y="165879"/>
                  </a:lnTo>
                  <a:lnTo>
                    <a:pt x="238134" y="44427"/>
                  </a:lnTo>
                  <a:lnTo>
                    <a:pt x="256405" y="62699"/>
                  </a:lnTo>
                  <a:lnTo>
                    <a:pt x="116677" y="202433"/>
                  </a:lnTo>
                  <a:lnTo>
                    <a:pt x="44422" y="130174"/>
                  </a:lnTo>
                  <a:lnTo>
                    <a:pt x="62694" y="6747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dirty="0" smtClean="0"/>
                <a:t> </a:t>
              </a:r>
              <a:endParaRPr dirty="0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3892580" y="9403877"/>
              <a:ext cx="554422" cy="554417"/>
              <a:chOff x="14267334" y="9403877"/>
              <a:chExt cx="554422" cy="554417"/>
            </a:xfrm>
            <a:grpFill/>
          </p:grpSpPr>
          <p:sp>
            <p:nvSpPr>
              <p:cNvPr id="22" name="object 158"/>
              <p:cNvSpPr/>
              <p:nvPr/>
            </p:nvSpPr>
            <p:spPr>
              <a:xfrm>
                <a:off x="14267334" y="9403877"/>
                <a:ext cx="554422" cy="554417"/>
              </a:xfrm>
              <a:custGeom>
                <a:avLst/>
                <a:gdLst/>
                <a:ahLst/>
                <a:cxnLst/>
                <a:rect l="l" t="t" r="r" b="b"/>
                <a:pathLst>
                  <a:path w="554422" h="554417">
                    <a:moveTo>
                      <a:pt x="920" y="254509"/>
                    </a:moveTo>
                    <a:lnTo>
                      <a:pt x="0" y="277211"/>
                    </a:lnTo>
                    <a:lnTo>
                      <a:pt x="920" y="299913"/>
                    </a:lnTo>
                    <a:lnTo>
                      <a:pt x="3634" y="322116"/>
                    </a:lnTo>
                    <a:lnTo>
                      <a:pt x="8070" y="343748"/>
                    </a:lnTo>
                    <a:lnTo>
                      <a:pt x="14156" y="364736"/>
                    </a:lnTo>
                    <a:lnTo>
                      <a:pt x="21819" y="385010"/>
                    </a:lnTo>
                    <a:lnTo>
                      <a:pt x="30988" y="404496"/>
                    </a:lnTo>
                    <a:lnTo>
                      <a:pt x="41591" y="423124"/>
                    </a:lnTo>
                    <a:lnTo>
                      <a:pt x="38568" y="336209"/>
                    </a:lnTo>
                    <a:lnTo>
                      <a:pt x="34635" y="317028"/>
                    </a:lnTo>
                    <a:lnTo>
                      <a:pt x="32229" y="297341"/>
                    </a:lnTo>
                    <a:lnTo>
                      <a:pt x="31412" y="277211"/>
                    </a:lnTo>
                    <a:lnTo>
                      <a:pt x="32229" y="257082"/>
                    </a:lnTo>
                    <a:lnTo>
                      <a:pt x="34635" y="237395"/>
                    </a:lnTo>
                    <a:lnTo>
                      <a:pt x="38568" y="218215"/>
                    </a:lnTo>
                    <a:lnTo>
                      <a:pt x="43964" y="199604"/>
                    </a:lnTo>
                    <a:lnTo>
                      <a:pt x="50759" y="181628"/>
                    </a:lnTo>
                    <a:lnTo>
                      <a:pt x="58889" y="164350"/>
                    </a:lnTo>
                    <a:lnTo>
                      <a:pt x="68290" y="147833"/>
                    </a:lnTo>
                    <a:lnTo>
                      <a:pt x="78899" y="132141"/>
                    </a:lnTo>
                    <a:lnTo>
                      <a:pt x="90652" y="117338"/>
                    </a:lnTo>
                    <a:lnTo>
                      <a:pt x="103486" y="103488"/>
                    </a:lnTo>
                    <a:lnTo>
                      <a:pt x="117336" y="90654"/>
                    </a:lnTo>
                    <a:lnTo>
                      <a:pt x="132139" y="78901"/>
                    </a:lnTo>
                    <a:lnTo>
                      <a:pt x="147830" y="68291"/>
                    </a:lnTo>
                    <a:lnTo>
                      <a:pt x="164347" y="58890"/>
                    </a:lnTo>
                    <a:lnTo>
                      <a:pt x="181626" y="50759"/>
                    </a:lnTo>
                    <a:lnTo>
                      <a:pt x="199602" y="43964"/>
                    </a:lnTo>
                    <a:lnTo>
                      <a:pt x="218213" y="38568"/>
                    </a:lnTo>
                    <a:lnTo>
                      <a:pt x="237394" y="34635"/>
                    </a:lnTo>
                    <a:lnTo>
                      <a:pt x="257081" y="32229"/>
                    </a:lnTo>
                    <a:lnTo>
                      <a:pt x="277211" y="31412"/>
                    </a:lnTo>
                    <a:lnTo>
                      <a:pt x="297341" y="32229"/>
                    </a:lnTo>
                    <a:lnTo>
                      <a:pt x="317028" y="34635"/>
                    </a:lnTo>
                    <a:lnTo>
                      <a:pt x="336209" y="38568"/>
                    </a:lnTo>
                    <a:lnTo>
                      <a:pt x="354820" y="43964"/>
                    </a:lnTo>
                    <a:lnTo>
                      <a:pt x="372796" y="50759"/>
                    </a:lnTo>
                    <a:lnTo>
                      <a:pt x="390074" y="58890"/>
                    </a:lnTo>
                    <a:lnTo>
                      <a:pt x="406592" y="68291"/>
                    </a:lnTo>
                    <a:lnTo>
                      <a:pt x="422283" y="78901"/>
                    </a:lnTo>
                    <a:lnTo>
                      <a:pt x="437086" y="90654"/>
                    </a:lnTo>
                    <a:lnTo>
                      <a:pt x="450936" y="103488"/>
                    </a:lnTo>
                    <a:lnTo>
                      <a:pt x="463769" y="117338"/>
                    </a:lnTo>
                    <a:lnTo>
                      <a:pt x="475523" y="132141"/>
                    </a:lnTo>
                    <a:lnTo>
                      <a:pt x="486132" y="147833"/>
                    </a:lnTo>
                    <a:lnTo>
                      <a:pt x="495533" y="164350"/>
                    </a:lnTo>
                    <a:lnTo>
                      <a:pt x="503663" y="181628"/>
                    </a:lnTo>
                    <a:lnTo>
                      <a:pt x="510458" y="199604"/>
                    </a:lnTo>
                    <a:lnTo>
                      <a:pt x="515854" y="218215"/>
                    </a:lnTo>
                    <a:lnTo>
                      <a:pt x="519787" y="237395"/>
                    </a:lnTo>
                    <a:lnTo>
                      <a:pt x="522193" y="257082"/>
                    </a:lnTo>
                    <a:lnTo>
                      <a:pt x="523010" y="277211"/>
                    </a:lnTo>
                    <a:lnTo>
                      <a:pt x="522193" y="297341"/>
                    </a:lnTo>
                    <a:lnTo>
                      <a:pt x="519787" y="317028"/>
                    </a:lnTo>
                    <a:lnTo>
                      <a:pt x="515854" y="336209"/>
                    </a:lnTo>
                    <a:lnTo>
                      <a:pt x="510458" y="354819"/>
                    </a:lnTo>
                    <a:lnTo>
                      <a:pt x="503663" y="372795"/>
                    </a:lnTo>
                    <a:lnTo>
                      <a:pt x="495533" y="390073"/>
                    </a:lnTo>
                    <a:lnTo>
                      <a:pt x="486132" y="406590"/>
                    </a:lnTo>
                    <a:lnTo>
                      <a:pt x="475523" y="422281"/>
                    </a:lnTo>
                    <a:lnTo>
                      <a:pt x="463769" y="437084"/>
                    </a:lnTo>
                    <a:lnTo>
                      <a:pt x="450936" y="450933"/>
                    </a:lnTo>
                    <a:lnTo>
                      <a:pt x="437086" y="463766"/>
                    </a:lnTo>
                    <a:lnTo>
                      <a:pt x="422283" y="475519"/>
                    </a:lnTo>
                    <a:lnTo>
                      <a:pt x="406592" y="486128"/>
                    </a:lnTo>
                    <a:lnTo>
                      <a:pt x="390074" y="495529"/>
                    </a:lnTo>
                    <a:lnTo>
                      <a:pt x="372796" y="503659"/>
                    </a:lnTo>
                    <a:lnTo>
                      <a:pt x="354820" y="510453"/>
                    </a:lnTo>
                    <a:lnTo>
                      <a:pt x="336209" y="515849"/>
                    </a:lnTo>
                    <a:lnTo>
                      <a:pt x="317028" y="519782"/>
                    </a:lnTo>
                    <a:lnTo>
                      <a:pt x="297341" y="522188"/>
                    </a:lnTo>
                    <a:lnTo>
                      <a:pt x="277211" y="523005"/>
                    </a:lnTo>
                    <a:lnTo>
                      <a:pt x="257081" y="522188"/>
                    </a:lnTo>
                    <a:lnTo>
                      <a:pt x="237394" y="519782"/>
                    </a:lnTo>
                    <a:lnTo>
                      <a:pt x="218213" y="515849"/>
                    </a:lnTo>
                    <a:lnTo>
                      <a:pt x="199602" y="510453"/>
                    </a:lnTo>
                    <a:lnTo>
                      <a:pt x="181626" y="503659"/>
                    </a:lnTo>
                    <a:lnTo>
                      <a:pt x="164347" y="495529"/>
                    </a:lnTo>
                    <a:lnTo>
                      <a:pt x="147830" y="486128"/>
                    </a:lnTo>
                    <a:lnTo>
                      <a:pt x="132139" y="475519"/>
                    </a:lnTo>
                    <a:lnTo>
                      <a:pt x="117336" y="463766"/>
                    </a:lnTo>
                    <a:lnTo>
                      <a:pt x="103486" y="450933"/>
                    </a:lnTo>
                    <a:lnTo>
                      <a:pt x="90652" y="437084"/>
                    </a:lnTo>
                    <a:lnTo>
                      <a:pt x="78899" y="422281"/>
                    </a:lnTo>
                    <a:lnTo>
                      <a:pt x="68290" y="406590"/>
                    </a:lnTo>
                    <a:lnTo>
                      <a:pt x="58889" y="390073"/>
                    </a:lnTo>
                    <a:lnTo>
                      <a:pt x="50759" y="372795"/>
                    </a:lnTo>
                    <a:lnTo>
                      <a:pt x="43964" y="354819"/>
                    </a:lnTo>
                    <a:lnTo>
                      <a:pt x="53556" y="440820"/>
                    </a:lnTo>
                    <a:lnTo>
                      <a:pt x="66811" y="457515"/>
                    </a:lnTo>
                    <a:lnTo>
                      <a:pt x="81285" y="473134"/>
                    </a:lnTo>
                    <a:lnTo>
                      <a:pt x="96905" y="487608"/>
                    </a:lnTo>
                    <a:lnTo>
                      <a:pt x="113600" y="500863"/>
                    </a:lnTo>
                    <a:lnTo>
                      <a:pt x="131297" y="512827"/>
                    </a:lnTo>
                    <a:lnTo>
                      <a:pt x="149925" y="523430"/>
                    </a:lnTo>
                    <a:lnTo>
                      <a:pt x="169411" y="532599"/>
                    </a:lnTo>
                    <a:lnTo>
                      <a:pt x="189685" y="540262"/>
                    </a:lnTo>
                    <a:lnTo>
                      <a:pt x="210674" y="546347"/>
                    </a:lnTo>
                    <a:lnTo>
                      <a:pt x="232306" y="550782"/>
                    </a:lnTo>
                    <a:lnTo>
                      <a:pt x="254509" y="553497"/>
                    </a:lnTo>
                    <a:lnTo>
                      <a:pt x="277211" y="554417"/>
                    </a:lnTo>
                    <a:lnTo>
                      <a:pt x="299913" y="553497"/>
                    </a:lnTo>
                    <a:lnTo>
                      <a:pt x="322116" y="550782"/>
                    </a:lnTo>
                    <a:lnTo>
                      <a:pt x="343748" y="546347"/>
                    </a:lnTo>
                    <a:lnTo>
                      <a:pt x="364737" y="540262"/>
                    </a:lnTo>
                    <a:lnTo>
                      <a:pt x="385011" y="532599"/>
                    </a:lnTo>
                    <a:lnTo>
                      <a:pt x="404497" y="523430"/>
                    </a:lnTo>
                    <a:lnTo>
                      <a:pt x="423125" y="512827"/>
                    </a:lnTo>
                    <a:lnTo>
                      <a:pt x="440822" y="500863"/>
                    </a:lnTo>
                    <a:lnTo>
                      <a:pt x="457517" y="487608"/>
                    </a:lnTo>
                    <a:lnTo>
                      <a:pt x="473137" y="473134"/>
                    </a:lnTo>
                    <a:lnTo>
                      <a:pt x="487611" y="457515"/>
                    </a:lnTo>
                    <a:lnTo>
                      <a:pt x="500866" y="440820"/>
                    </a:lnTo>
                    <a:lnTo>
                      <a:pt x="512831" y="423124"/>
                    </a:lnTo>
                    <a:lnTo>
                      <a:pt x="523434" y="404496"/>
                    </a:lnTo>
                    <a:lnTo>
                      <a:pt x="532603" y="385010"/>
                    </a:lnTo>
                    <a:lnTo>
                      <a:pt x="540266" y="364736"/>
                    </a:lnTo>
                    <a:lnTo>
                      <a:pt x="546352" y="343748"/>
                    </a:lnTo>
                    <a:lnTo>
                      <a:pt x="550788" y="322116"/>
                    </a:lnTo>
                    <a:lnTo>
                      <a:pt x="553502" y="299913"/>
                    </a:lnTo>
                    <a:lnTo>
                      <a:pt x="554422" y="277211"/>
                    </a:lnTo>
                    <a:lnTo>
                      <a:pt x="553502" y="254509"/>
                    </a:lnTo>
                    <a:lnTo>
                      <a:pt x="550788" y="232306"/>
                    </a:lnTo>
                    <a:lnTo>
                      <a:pt x="546352" y="210674"/>
                    </a:lnTo>
                    <a:lnTo>
                      <a:pt x="540266" y="189685"/>
                    </a:lnTo>
                    <a:lnTo>
                      <a:pt x="532603" y="169411"/>
                    </a:lnTo>
                    <a:lnTo>
                      <a:pt x="523434" y="149925"/>
                    </a:lnTo>
                    <a:lnTo>
                      <a:pt x="512831" y="131297"/>
                    </a:lnTo>
                    <a:lnTo>
                      <a:pt x="500866" y="113600"/>
                    </a:lnTo>
                    <a:lnTo>
                      <a:pt x="487611" y="96905"/>
                    </a:lnTo>
                    <a:lnTo>
                      <a:pt x="473137" y="81285"/>
                    </a:lnTo>
                    <a:lnTo>
                      <a:pt x="457517" y="66811"/>
                    </a:lnTo>
                    <a:lnTo>
                      <a:pt x="440822" y="53556"/>
                    </a:lnTo>
                    <a:lnTo>
                      <a:pt x="423125" y="41591"/>
                    </a:lnTo>
                    <a:lnTo>
                      <a:pt x="404497" y="30988"/>
                    </a:lnTo>
                    <a:lnTo>
                      <a:pt x="385011" y="21819"/>
                    </a:lnTo>
                    <a:lnTo>
                      <a:pt x="364737" y="14156"/>
                    </a:lnTo>
                    <a:lnTo>
                      <a:pt x="343748" y="8070"/>
                    </a:lnTo>
                    <a:lnTo>
                      <a:pt x="322116" y="3634"/>
                    </a:lnTo>
                    <a:lnTo>
                      <a:pt x="299913" y="920"/>
                    </a:lnTo>
                    <a:lnTo>
                      <a:pt x="277211" y="0"/>
                    </a:lnTo>
                    <a:lnTo>
                      <a:pt x="254509" y="920"/>
                    </a:lnTo>
                    <a:lnTo>
                      <a:pt x="232306" y="3634"/>
                    </a:lnTo>
                    <a:lnTo>
                      <a:pt x="210674" y="8070"/>
                    </a:lnTo>
                    <a:lnTo>
                      <a:pt x="189685" y="14156"/>
                    </a:lnTo>
                    <a:lnTo>
                      <a:pt x="169411" y="21819"/>
                    </a:lnTo>
                    <a:lnTo>
                      <a:pt x="149925" y="30988"/>
                    </a:lnTo>
                    <a:lnTo>
                      <a:pt x="131297" y="41591"/>
                    </a:lnTo>
                    <a:lnTo>
                      <a:pt x="113600" y="53556"/>
                    </a:lnTo>
                    <a:lnTo>
                      <a:pt x="96905" y="66811"/>
                    </a:lnTo>
                    <a:lnTo>
                      <a:pt x="81285" y="81285"/>
                    </a:lnTo>
                    <a:lnTo>
                      <a:pt x="66811" y="96905"/>
                    </a:lnTo>
                    <a:lnTo>
                      <a:pt x="53556" y="113600"/>
                    </a:lnTo>
                    <a:lnTo>
                      <a:pt x="41591" y="131297"/>
                    </a:lnTo>
                    <a:lnTo>
                      <a:pt x="30988" y="149925"/>
                    </a:lnTo>
                    <a:lnTo>
                      <a:pt x="21819" y="169411"/>
                    </a:lnTo>
                    <a:lnTo>
                      <a:pt x="14156" y="189685"/>
                    </a:lnTo>
                    <a:lnTo>
                      <a:pt x="8070" y="210674"/>
                    </a:lnTo>
                    <a:lnTo>
                      <a:pt x="3634" y="232306"/>
                    </a:lnTo>
                    <a:lnTo>
                      <a:pt x="920" y="254509"/>
                    </a:lnTo>
                    <a:close/>
                  </a:path>
                  <a:path w="554422" h="554417">
                    <a:moveTo>
                      <a:pt x="43964" y="354819"/>
                    </a:moveTo>
                    <a:lnTo>
                      <a:pt x="38568" y="336209"/>
                    </a:lnTo>
                    <a:lnTo>
                      <a:pt x="41591" y="423124"/>
                    </a:lnTo>
                    <a:lnTo>
                      <a:pt x="53556" y="440820"/>
                    </a:lnTo>
                    <a:lnTo>
                      <a:pt x="43964" y="35481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object 159"/>
              <p:cNvSpPr/>
              <p:nvPr/>
            </p:nvSpPr>
            <p:spPr>
              <a:xfrm>
                <a:off x="14395480" y="9559935"/>
                <a:ext cx="300833" cy="246851"/>
              </a:xfrm>
              <a:custGeom>
                <a:avLst/>
                <a:gdLst/>
                <a:ahLst/>
                <a:cxnLst/>
                <a:rect l="l" t="t" r="r" b="b"/>
                <a:pathLst>
                  <a:path w="300833" h="246851">
                    <a:moveTo>
                      <a:pt x="62694" y="67479"/>
                    </a:moveTo>
                    <a:lnTo>
                      <a:pt x="0" y="130174"/>
                    </a:lnTo>
                    <a:lnTo>
                      <a:pt x="116677" y="246851"/>
                    </a:lnTo>
                    <a:lnTo>
                      <a:pt x="300833" y="62699"/>
                    </a:lnTo>
                    <a:lnTo>
                      <a:pt x="238134" y="0"/>
                    </a:lnTo>
                    <a:lnTo>
                      <a:pt x="116677" y="121462"/>
                    </a:lnTo>
                    <a:lnTo>
                      <a:pt x="62694" y="67479"/>
                    </a:lnTo>
                    <a:lnTo>
                      <a:pt x="44422" y="130174"/>
                    </a:lnTo>
                    <a:lnTo>
                      <a:pt x="62694" y="111902"/>
                    </a:lnTo>
                    <a:lnTo>
                      <a:pt x="116677" y="165879"/>
                    </a:lnTo>
                    <a:lnTo>
                      <a:pt x="238134" y="44427"/>
                    </a:lnTo>
                    <a:lnTo>
                      <a:pt x="256405" y="62699"/>
                    </a:lnTo>
                    <a:lnTo>
                      <a:pt x="116677" y="202433"/>
                    </a:lnTo>
                    <a:lnTo>
                      <a:pt x="44422" y="130174"/>
                    </a:lnTo>
                    <a:lnTo>
                      <a:pt x="62694" y="6747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Предлагаемые меры</a:t>
            </a: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xmlns="" id="{79BEFE83-DE46-2F4C-B31B-5297A0F7E5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28" y="176026"/>
            <a:ext cx="1611824" cy="817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0159" b="28576"/>
          <a:stretch/>
        </p:blipFill>
        <p:spPr>
          <a:xfrm>
            <a:off x="4997" y="4452078"/>
            <a:ext cx="9132709" cy="6914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AE4172-02D5-4315-CE0E-B936C7A89A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33408">
            <a:off x="6526666" y="2979603"/>
            <a:ext cx="2984469" cy="2304437"/>
          </a:xfrm>
          <a:prstGeom prst="rect">
            <a:avLst/>
          </a:prstGeom>
        </p:spPr>
      </p:pic>
      <p:sp>
        <p:nvSpPr>
          <p:cNvPr id="7" name="Стрелка: шеврон 20">
            <a:extLst>
              <a:ext uri="{FF2B5EF4-FFF2-40B4-BE49-F238E27FC236}">
                <a16:creationId xmlns:a16="http://schemas.microsoft.com/office/drawing/2014/main" xmlns="" id="{399F95D2-603E-BA9B-DD73-A21E0B6666CC}"/>
              </a:ext>
            </a:extLst>
          </p:cNvPr>
          <p:cNvSpPr/>
          <p:nvPr/>
        </p:nvSpPr>
        <p:spPr>
          <a:xfrm>
            <a:off x="2760266" y="1797714"/>
            <a:ext cx="327026" cy="168146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endParaRPr lang="ru-RU" sz="14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59651" y="1797714"/>
            <a:ext cx="2538508" cy="12192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1B4792"/>
                </a:solidFill>
              </a:rPr>
              <a:t>Предусмотреть правовые механизмы, обеспечивающие доступ РСО к месту установки ОДПУ</a:t>
            </a:r>
            <a:endParaRPr lang="ru-RU" sz="1400" dirty="0">
              <a:solidFill>
                <a:srgbClr val="1B4792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198323" y="1765768"/>
            <a:ext cx="2607745" cy="15684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1B4792"/>
                </a:solidFill>
              </a:rPr>
              <a:t>Разработка и реализация программы установки ОДПУ, оборудования и эксплуатации автоматизированной системы передачи данных </a:t>
            </a:r>
            <a:r>
              <a:rPr lang="ru-RU" sz="1300" i="1" dirty="0" smtClean="0">
                <a:solidFill>
                  <a:srgbClr val="1B4792"/>
                </a:solidFill>
              </a:rPr>
              <a:t>(сроки, распределение обязанностей и ответственности, собственность на ОДПУ, источники финансирования)</a:t>
            </a:r>
            <a:endParaRPr lang="ru-RU" sz="1300" i="1" dirty="0">
              <a:solidFill>
                <a:srgbClr val="1B4792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449959" y="1201728"/>
            <a:ext cx="296680" cy="296678"/>
            <a:chOff x="13892580" y="9403877"/>
            <a:chExt cx="554422" cy="554417"/>
          </a:xfrm>
          <a:solidFill>
            <a:srgbClr val="1B4792"/>
          </a:solidFill>
        </p:grpSpPr>
        <p:sp>
          <p:nvSpPr>
            <p:cNvPr id="26" name="object 159"/>
            <p:cNvSpPr/>
            <p:nvPr/>
          </p:nvSpPr>
          <p:spPr>
            <a:xfrm>
              <a:off x="14020726" y="9559935"/>
              <a:ext cx="300833" cy="246851"/>
            </a:xfrm>
            <a:custGeom>
              <a:avLst/>
              <a:gdLst/>
              <a:ahLst/>
              <a:cxnLst/>
              <a:rect l="l" t="t" r="r" b="b"/>
              <a:pathLst>
                <a:path w="300833" h="246851">
                  <a:moveTo>
                    <a:pt x="62694" y="67479"/>
                  </a:moveTo>
                  <a:lnTo>
                    <a:pt x="0" y="130174"/>
                  </a:lnTo>
                  <a:lnTo>
                    <a:pt x="116677" y="246851"/>
                  </a:lnTo>
                  <a:lnTo>
                    <a:pt x="300833" y="62699"/>
                  </a:lnTo>
                  <a:lnTo>
                    <a:pt x="238134" y="0"/>
                  </a:lnTo>
                  <a:lnTo>
                    <a:pt x="116677" y="121462"/>
                  </a:lnTo>
                  <a:lnTo>
                    <a:pt x="62694" y="67479"/>
                  </a:lnTo>
                  <a:lnTo>
                    <a:pt x="44422" y="130174"/>
                  </a:lnTo>
                  <a:lnTo>
                    <a:pt x="62694" y="111902"/>
                  </a:lnTo>
                  <a:lnTo>
                    <a:pt x="116677" y="165879"/>
                  </a:lnTo>
                  <a:lnTo>
                    <a:pt x="238134" y="44427"/>
                  </a:lnTo>
                  <a:lnTo>
                    <a:pt x="256405" y="62699"/>
                  </a:lnTo>
                  <a:lnTo>
                    <a:pt x="116677" y="202433"/>
                  </a:lnTo>
                  <a:lnTo>
                    <a:pt x="44422" y="130174"/>
                  </a:lnTo>
                  <a:lnTo>
                    <a:pt x="62694" y="6747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dirty="0" smtClean="0"/>
                <a:t> </a:t>
              </a:r>
              <a:endParaRPr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3892580" y="9403877"/>
              <a:ext cx="554422" cy="554417"/>
              <a:chOff x="14267334" y="9403877"/>
              <a:chExt cx="554422" cy="554417"/>
            </a:xfrm>
            <a:grpFill/>
          </p:grpSpPr>
          <p:sp>
            <p:nvSpPr>
              <p:cNvPr id="28" name="object 158"/>
              <p:cNvSpPr/>
              <p:nvPr/>
            </p:nvSpPr>
            <p:spPr>
              <a:xfrm>
                <a:off x="14267334" y="9403877"/>
                <a:ext cx="554422" cy="554417"/>
              </a:xfrm>
              <a:custGeom>
                <a:avLst/>
                <a:gdLst/>
                <a:ahLst/>
                <a:cxnLst/>
                <a:rect l="l" t="t" r="r" b="b"/>
                <a:pathLst>
                  <a:path w="554422" h="554417">
                    <a:moveTo>
                      <a:pt x="920" y="254509"/>
                    </a:moveTo>
                    <a:lnTo>
                      <a:pt x="0" y="277211"/>
                    </a:lnTo>
                    <a:lnTo>
                      <a:pt x="920" y="299913"/>
                    </a:lnTo>
                    <a:lnTo>
                      <a:pt x="3634" y="322116"/>
                    </a:lnTo>
                    <a:lnTo>
                      <a:pt x="8070" y="343748"/>
                    </a:lnTo>
                    <a:lnTo>
                      <a:pt x="14156" y="364736"/>
                    </a:lnTo>
                    <a:lnTo>
                      <a:pt x="21819" y="385010"/>
                    </a:lnTo>
                    <a:lnTo>
                      <a:pt x="30988" y="404496"/>
                    </a:lnTo>
                    <a:lnTo>
                      <a:pt x="41591" y="423124"/>
                    </a:lnTo>
                    <a:lnTo>
                      <a:pt x="38568" y="336209"/>
                    </a:lnTo>
                    <a:lnTo>
                      <a:pt x="34635" y="317028"/>
                    </a:lnTo>
                    <a:lnTo>
                      <a:pt x="32229" y="297341"/>
                    </a:lnTo>
                    <a:lnTo>
                      <a:pt x="31412" y="277211"/>
                    </a:lnTo>
                    <a:lnTo>
                      <a:pt x="32229" y="257082"/>
                    </a:lnTo>
                    <a:lnTo>
                      <a:pt x="34635" y="237395"/>
                    </a:lnTo>
                    <a:lnTo>
                      <a:pt x="38568" y="218215"/>
                    </a:lnTo>
                    <a:lnTo>
                      <a:pt x="43964" y="199604"/>
                    </a:lnTo>
                    <a:lnTo>
                      <a:pt x="50759" y="181628"/>
                    </a:lnTo>
                    <a:lnTo>
                      <a:pt x="58889" y="164350"/>
                    </a:lnTo>
                    <a:lnTo>
                      <a:pt x="68290" y="147833"/>
                    </a:lnTo>
                    <a:lnTo>
                      <a:pt x="78899" y="132141"/>
                    </a:lnTo>
                    <a:lnTo>
                      <a:pt x="90652" y="117338"/>
                    </a:lnTo>
                    <a:lnTo>
                      <a:pt x="103486" y="103488"/>
                    </a:lnTo>
                    <a:lnTo>
                      <a:pt x="117336" y="90654"/>
                    </a:lnTo>
                    <a:lnTo>
                      <a:pt x="132139" y="78901"/>
                    </a:lnTo>
                    <a:lnTo>
                      <a:pt x="147830" y="68291"/>
                    </a:lnTo>
                    <a:lnTo>
                      <a:pt x="164347" y="58890"/>
                    </a:lnTo>
                    <a:lnTo>
                      <a:pt x="181626" y="50759"/>
                    </a:lnTo>
                    <a:lnTo>
                      <a:pt x="199602" y="43964"/>
                    </a:lnTo>
                    <a:lnTo>
                      <a:pt x="218213" y="38568"/>
                    </a:lnTo>
                    <a:lnTo>
                      <a:pt x="237394" y="34635"/>
                    </a:lnTo>
                    <a:lnTo>
                      <a:pt x="257081" y="32229"/>
                    </a:lnTo>
                    <a:lnTo>
                      <a:pt x="277211" y="31412"/>
                    </a:lnTo>
                    <a:lnTo>
                      <a:pt x="297341" y="32229"/>
                    </a:lnTo>
                    <a:lnTo>
                      <a:pt x="317028" y="34635"/>
                    </a:lnTo>
                    <a:lnTo>
                      <a:pt x="336209" y="38568"/>
                    </a:lnTo>
                    <a:lnTo>
                      <a:pt x="354820" y="43964"/>
                    </a:lnTo>
                    <a:lnTo>
                      <a:pt x="372796" y="50759"/>
                    </a:lnTo>
                    <a:lnTo>
                      <a:pt x="390074" y="58890"/>
                    </a:lnTo>
                    <a:lnTo>
                      <a:pt x="406592" y="68291"/>
                    </a:lnTo>
                    <a:lnTo>
                      <a:pt x="422283" y="78901"/>
                    </a:lnTo>
                    <a:lnTo>
                      <a:pt x="437086" y="90654"/>
                    </a:lnTo>
                    <a:lnTo>
                      <a:pt x="450936" y="103488"/>
                    </a:lnTo>
                    <a:lnTo>
                      <a:pt x="463769" y="117338"/>
                    </a:lnTo>
                    <a:lnTo>
                      <a:pt x="475523" y="132141"/>
                    </a:lnTo>
                    <a:lnTo>
                      <a:pt x="486132" y="147833"/>
                    </a:lnTo>
                    <a:lnTo>
                      <a:pt x="495533" y="164350"/>
                    </a:lnTo>
                    <a:lnTo>
                      <a:pt x="503663" y="181628"/>
                    </a:lnTo>
                    <a:lnTo>
                      <a:pt x="510458" y="199604"/>
                    </a:lnTo>
                    <a:lnTo>
                      <a:pt x="515854" y="218215"/>
                    </a:lnTo>
                    <a:lnTo>
                      <a:pt x="519787" y="237395"/>
                    </a:lnTo>
                    <a:lnTo>
                      <a:pt x="522193" y="257082"/>
                    </a:lnTo>
                    <a:lnTo>
                      <a:pt x="523010" y="277211"/>
                    </a:lnTo>
                    <a:lnTo>
                      <a:pt x="522193" y="297341"/>
                    </a:lnTo>
                    <a:lnTo>
                      <a:pt x="519787" y="317028"/>
                    </a:lnTo>
                    <a:lnTo>
                      <a:pt x="515854" y="336209"/>
                    </a:lnTo>
                    <a:lnTo>
                      <a:pt x="510458" y="354819"/>
                    </a:lnTo>
                    <a:lnTo>
                      <a:pt x="503663" y="372795"/>
                    </a:lnTo>
                    <a:lnTo>
                      <a:pt x="495533" y="390073"/>
                    </a:lnTo>
                    <a:lnTo>
                      <a:pt x="486132" y="406590"/>
                    </a:lnTo>
                    <a:lnTo>
                      <a:pt x="475523" y="422281"/>
                    </a:lnTo>
                    <a:lnTo>
                      <a:pt x="463769" y="437084"/>
                    </a:lnTo>
                    <a:lnTo>
                      <a:pt x="450936" y="450933"/>
                    </a:lnTo>
                    <a:lnTo>
                      <a:pt x="437086" y="463766"/>
                    </a:lnTo>
                    <a:lnTo>
                      <a:pt x="422283" y="475519"/>
                    </a:lnTo>
                    <a:lnTo>
                      <a:pt x="406592" y="486128"/>
                    </a:lnTo>
                    <a:lnTo>
                      <a:pt x="390074" y="495529"/>
                    </a:lnTo>
                    <a:lnTo>
                      <a:pt x="372796" y="503659"/>
                    </a:lnTo>
                    <a:lnTo>
                      <a:pt x="354820" y="510453"/>
                    </a:lnTo>
                    <a:lnTo>
                      <a:pt x="336209" y="515849"/>
                    </a:lnTo>
                    <a:lnTo>
                      <a:pt x="317028" y="519782"/>
                    </a:lnTo>
                    <a:lnTo>
                      <a:pt x="297341" y="522188"/>
                    </a:lnTo>
                    <a:lnTo>
                      <a:pt x="277211" y="523005"/>
                    </a:lnTo>
                    <a:lnTo>
                      <a:pt x="257081" y="522188"/>
                    </a:lnTo>
                    <a:lnTo>
                      <a:pt x="237394" y="519782"/>
                    </a:lnTo>
                    <a:lnTo>
                      <a:pt x="218213" y="515849"/>
                    </a:lnTo>
                    <a:lnTo>
                      <a:pt x="199602" y="510453"/>
                    </a:lnTo>
                    <a:lnTo>
                      <a:pt x="181626" y="503659"/>
                    </a:lnTo>
                    <a:lnTo>
                      <a:pt x="164347" y="495529"/>
                    </a:lnTo>
                    <a:lnTo>
                      <a:pt x="147830" y="486128"/>
                    </a:lnTo>
                    <a:lnTo>
                      <a:pt x="132139" y="475519"/>
                    </a:lnTo>
                    <a:lnTo>
                      <a:pt x="117336" y="463766"/>
                    </a:lnTo>
                    <a:lnTo>
                      <a:pt x="103486" y="450933"/>
                    </a:lnTo>
                    <a:lnTo>
                      <a:pt x="90652" y="437084"/>
                    </a:lnTo>
                    <a:lnTo>
                      <a:pt x="78899" y="422281"/>
                    </a:lnTo>
                    <a:lnTo>
                      <a:pt x="68290" y="406590"/>
                    </a:lnTo>
                    <a:lnTo>
                      <a:pt x="58889" y="390073"/>
                    </a:lnTo>
                    <a:lnTo>
                      <a:pt x="50759" y="372795"/>
                    </a:lnTo>
                    <a:lnTo>
                      <a:pt x="43964" y="354819"/>
                    </a:lnTo>
                    <a:lnTo>
                      <a:pt x="53556" y="440820"/>
                    </a:lnTo>
                    <a:lnTo>
                      <a:pt x="66811" y="457515"/>
                    </a:lnTo>
                    <a:lnTo>
                      <a:pt x="81285" y="473134"/>
                    </a:lnTo>
                    <a:lnTo>
                      <a:pt x="96905" y="487608"/>
                    </a:lnTo>
                    <a:lnTo>
                      <a:pt x="113600" y="500863"/>
                    </a:lnTo>
                    <a:lnTo>
                      <a:pt x="131297" y="512827"/>
                    </a:lnTo>
                    <a:lnTo>
                      <a:pt x="149925" y="523430"/>
                    </a:lnTo>
                    <a:lnTo>
                      <a:pt x="169411" y="532599"/>
                    </a:lnTo>
                    <a:lnTo>
                      <a:pt x="189685" y="540262"/>
                    </a:lnTo>
                    <a:lnTo>
                      <a:pt x="210674" y="546347"/>
                    </a:lnTo>
                    <a:lnTo>
                      <a:pt x="232306" y="550782"/>
                    </a:lnTo>
                    <a:lnTo>
                      <a:pt x="254509" y="553497"/>
                    </a:lnTo>
                    <a:lnTo>
                      <a:pt x="277211" y="554417"/>
                    </a:lnTo>
                    <a:lnTo>
                      <a:pt x="299913" y="553497"/>
                    </a:lnTo>
                    <a:lnTo>
                      <a:pt x="322116" y="550782"/>
                    </a:lnTo>
                    <a:lnTo>
                      <a:pt x="343748" y="546347"/>
                    </a:lnTo>
                    <a:lnTo>
                      <a:pt x="364737" y="540262"/>
                    </a:lnTo>
                    <a:lnTo>
                      <a:pt x="385011" y="532599"/>
                    </a:lnTo>
                    <a:lnTo>
                      <a:pt x="404497" y="523430"/>
                    </a:lnTo>
                    <a:lnTo>
                      <a:pt x="423125" y="512827"/>
                    </a:lnTo>
                    <a:lnTo>
                      <a:pt x="440822" y="500863"/>
                    </a:lnTo>
                    <a:lnTo>
                      <a:pt x="457517" y="487608"/>
                    </a:lnTo>
                    <a:lnTo>
                      <a:pt x="473137" y="473134"/>
                    </a:lnTo>
                    <a:lnTo>
                      <a:pt x="487611" y="457515"/>
                    </a:lnTo>
                    <a:lnTo>
                      <a:pt x="500866" y="440820"/>
                    </a:lnTo>
                    <a:lnTo>
                      <a:pt x="512831" y="423124"/>
                    </a:lnTo>
                    <a:lnTo>
                      <a:pt x="523434" y="404496"/>
                    </a:lnTo>
                    <a:lnTo>
                      <a:pt x="532603" y="385010"/>
                    </a:lnTo>
                    <a:lnTo>
                      <a:pt x="540266" y="364736"/>
                    </a:lnTo>
                    <a:lnTo>
                      <a:pt x="546352" y="343748"/>
                    </a:lnTo>
                    <a:lnTo>
                      <a:pt x="550788" y="322116"/>
                    </a:lnTo>
                    <a:lnTo>
                      <a:pt x="553502" y="299913"/>
                    </a:lnTo>
                    <a:lnTo>
                      <a:pt x="554422" y="277211"/>
                    </a:lnTo>
                    <a:lnTo>
                      <a:pt x="553502" y="254509"/>
                    </a:lnTo>
                    <a:lnTo>
                      <a:pt x="550788" y="232306"/>
                    </a:lnTo>
                    <a:lnTo>
                      <a:pt x="546352" y="210674"/>
                    </a:lnTo>
                    <a:lnTo>
                      <a:pt x="540266" y="189685"/>
                    </a:lnTo>
                    <a:lnTo>
                      <a:pt x="532603" y="169411"/>
                    </a:lnTo>
                    <a:lnTo>
                      <a:pt x="523434" y="149925"/>
                    </a:lnTo>
                    <a:lnTo>
                      <a:pt x="512831" y="131297"/>
                    </a:lnTo>
                    <a:lnTo>
                      <a:pt x="500866" y="113600"/>
                    </a:lnTo>
                    <a:lnTo>
                      <a:pt x="487611" y="96905"/>
                    </a:lnTo>
                    <a:lnTo>
                      <a:pt x="473137" y="81285"/>
                    </a:lnTo>
                    <a:lnTo>
                      <a:pt x="457517" y="66811"/>
                    </a:lnTo>
                    <a:lnTo>
                      <a:pt x="440822" y="53556"/>
                    </a:lnTo>
                    <a:lnTo>
                      <a:pt x="423125" y="41591"/>
                    </a:lnTo>
                    <a:lnTo>
                      <a:pt x="404497" y="30988"/>
                    </a:lnTo>
                    <a:lnTo>
                      <a:pt x="385011" y="21819"/>
                    </a:lnTo>
                    <a:lnTo>
                      <a:pt x="364737" y="14156"/>
                    </a:lnTo>
                    <a:lnTo>
                      <a:pt x="343748" y="8070"/>
                    </a:lnTo>
                    <a:lnTo>
                      <a:pt x="322116" y="3634"/>
                    </a:lnTo>
                    <a:lnTo>
                      <a:pt x="299913" y="920"/>
                    </a:lnTo>
                    <a:lnTo>
                      <a:pt x="277211" y="0"/>
                    </a:lnTo>
                    <a:lnTo>
                      <a:pt x="254509" y="920"/>
                    </a:lnTo>
                    <a:lnTo>
                      <a:pt x="232306" y="3634"/>
                    </a:lnTo>
                    <a:lnTo>
                      <a:pt x="210674" y="8070"/>
                    </a:lnTo>
                    <a:lnTo>
                      <a:pt x="189685" y="14156"/>
                    </a:lnTo>
                    <a:lnTo>
                      <a:pt x="169411" y="21819"/>
                    </a:lnTo>
                    <a:lnTo>
                      <a:pt x="149925" y="30988"/>
                    </a:lnTo>
                    <a:lnTo>
                      <a:pt x="131297" y="41591"/>
                    </a:lnTo>
                    <a:lnTo>
                      <a:pt x="113600" y="53556"/>
                    </a:lnTo>
                    <a:lnTo>
                      <a:pt x="96905" y="66811"/>
                    </a:lnTo>
                    <a:lnTo>
                      <a:pt x="81285" y="81285"/>
                    </a:lnTo>
                    <a:lnTo>
                      <a:pt x="66811" y="96905"/>
                    </a:lnTo>
                    <a:lnTo>
                      <a:pt x="53556" y="113600"/>
                    </a:lnTo>
                    <a:lnTo>
                      <a:pt x="41591" y="131297"/>
                    </a:lnTo>
                    <a:lnTo>
                      <a:pt x="30988" y="149925"/>
                    </a:lnTo>
                    <a:lnTo>
                      <a:pt x="21819" y="169411"/>
                    </a:lnTo>
                    <a:lnTo>
                      <a:pt x="14156" y="189685"/>
                    </a:lnTo>
                    <a:lnTo>
                      <a:pt x="8070" y="210674"/>
                    </a:lnTo>
                    <a:lnTo>
                      <a:pt x="3634" y="232306"/>
                    </a:lnTo>
                    <a:lnTo>
                      <a:pt x="920" y="254509"/>
                    </a:lnTo>
                    <a:close/>
                  </a:path>
                  <a:path w="554422" h="554417">
                    <a:moveTo>
                      <a:pt x="43964" y="354819"/>
                    </a:moveTo>
                    <a:lnTo>
                      <a:pt x="38568" y="336209"/>
                    </a:lnTo>
                    <a:lnTo>
                      <a:pt x="41591" y="423124"/>
                    </a:lnTo>
                    <a:lnTo>
                      <a:pt x="53556" y="440820"/>
                    </a:lnTo>
                    <a:lnTo>
                      <a:pt x="43964" y="35481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object 159"/>
              <p:cNvSpPr/>
              <p:nvPr/>
            </p:nvSpPr>
            <p:spPr>
              <a:xfrm>
                <a:off x="14395480" y="9559935"/>
                <a:ext cx="300833" cy="246851"/>
              </a:xfrm>
              <a:custGeom>
                <a:avLst/>
                <a:gdLst/>
                <a:ahLst/>
                <a:cxnLst/>
                <a:rect l="l" t="t" r="r" b="b"/>
                <a:pathLst>
                  <a:path w="300833" h="246851">
                    <a:moveTo>
                      <a:pt x="62694" y="67479"/>
                    </a:moveTo>
                    <a:lnTo>
                      <a:pt x="0" y="130174"/>
                    </a:lnTo>
                    <a:lnTo>
                      <a:pt x="116677" y="246851"/>
                    </a:lnTo>
                    <a:lnTo>
                      <a:pt x="300833" y="62699"/>
                    </a:lnTo>
                    <a:lnTo>
                      <a:pt x="238134" y="0"/>
                    </a:lnTo>
                    <a:lnTo>
                      <a:pt x="116677" y="121462"/>
                    </a:lnTo>
                    <a:lnTo>
                      <a:pt x="62694" y="67479"/>
                    </a:lnTo>
                    <a:lnTo>
                      <a:pt x="44422" y="130174"/>
                    </a:lnTo>
                    <a:lnTo>
                      <a:pt x="62694" y="111902"/>
                    </a:lnTo>
                    <a:lnTo>
                      <a:pt x="116677" y="165879"/>
                    </a:lnTo>
                    <a:lnTo>
                      <a:pt x="238134" y="44427"/>
                    </a:lnTo>
                    <a:lnTo>
                      <a:pt x="256405" y="62699"/>
                    </a:lnTo>
                    <a:lnTo>
                      <a:pt x="116677" y="202433"/>
                    </a:lnTo>
                    <a:lnTo>
                      <a:pt x="44422" y="130174"/>
                    </a:lnTo>
                    <a:lnTo>
                      <a:pt x="62694" y="6747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0" name="Стрелка: шеврон 20">
            <a:extLst>
              <a:ext uri="{FF2B5EF4-FFF2-40B4-BE49-F238E27FC236}">
                <a16:creationId xmlns:a16="http://schemas.microsoft.com/office/drawing/2014/main" xmlns="" id="{399F95D2-603E-BA9B-DD73-A21E0B6666CC}"/>
              </a:ext>
            </a:extLst>
          </p:cNvPr>
          <p:cNvSpPr/>
          <p:nvPr/>
        </p:nvSpPr>
        <p:spPr>
          <a:xfrm>
            <a:off x="5860926" y="1756396"/>
            <a:ext cx="356204" cy="172278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endParaRPr lang="ru-RU" sz="14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328161" y="1690456"/>
            <a:ext cx="2598162" cy="20068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rgbClr val="1B4792"/>
                </a:solidFill>
              </a:rPr>
              <a:t>Поэтапное исключение из Государственного реестра средств измерений приборов учета, не имеющих возможности интеграции в автоматизированную систему сбора и передачи данных </a:t>
            </a:r>
            <a:endParaRPr lang="ru-RU" sz="1400" dirty="0">
              <a:solidFill>
                <a:srgbClr val="1B4792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6328161" y="1182343"/>
            <a:ext cx="296680" cy="296678"/>
            <a:chOff x="13892580" y="9403877"/>
            <a:chExt cx="554422" cy="554417"/>
          </a:xfrm>
          <a:solidFill>
            <a:srgbClr val="1B4792"/>
          </a:solidFill>
        </p:grpSpPr>
        <p:sp>
          <p:nvSpPr>
            <p:cNvPr id="34" name="object 159"/>
            <p:cNvSpPr/>
            <p:nvPr/>
          </p:nvSpPr>
          <p:spPr>
            <a:xfrm>
              <a:off x="14020726" y="9559935"/>
              <a:ext cx="300833" cy="246851"/>
            </a:xfrm>
            <a:custGeom>
              <a:avLst/>
              <a:gdLst/>
              <a:ahLst/>
              <a:cxnLst/>
              <a:rect l="l" t="t" r="r" b="b"/>
              <a:pathLst>
                <a:path w="300833" h="246851">
                  <a:moveTo>
                    <a:pt x="62694" y="67479"/>
                  </a:moveTo>
                  <a:lnTo>
                    <a:pt x="0" y="130174"/>
                  </a:lnTo>
                  <a:lnTo>
                    <a:pt x="116677" y="246851"/>
                  </a:lnTo>
                  <a:lnTo>
                    <a:pt x="300833" y="62699"/>
                  </a:lnTo>
                  <a:lnTo>
                    <a:pt x="238134" y="0"/>
                  </a:lnTo>
                  <a:lnTo>
                    <a:pt x="116677" y="121462"/>
                  </a:lnTo>
                  <a:lnTo>
                    <a:pt x="62694" y="67479"/>
                  </a:lnTo>
                  <a:lnTo>
                    <a:pt x="44422" y="130174"/>
                  </a:lnTo>
                  <a:lnTo>
                    <a:pt x="62694" y="111902"/>
                  </a:lnTo>
                  <a:lnTo>
                    <a:pt x="116677" y="165879"/>
                  </a:lnTo>
                  <a:lnTo>
                    <a:pt x="238134" y="44427"/>
                  </a:lnTo>
                  <a:lnTo>
                    <a:pt x="256405" y="62699"/>
                  </a:lnTo>
                  <a:lnTo>
                    <a:pt x="116677" y="202433"/>
                  </a:lnTo>
                  <a:lnTo>
                    <a:pt x="44422" y="130174"/>
                  </a:lnTo>
                  <a:lnTo>
                    <a:pt x="62694" y="6747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r>
                <a:rPr lang="ru-RU" dirty="0" smtClean="0"/>
                <a:t> </a:t>
              </a:r>
              <a:endParaRPr dirty="0"/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13892580" y="9403877"/>
              <a:ext cx="554422" cy="554417"/>
              <a:chOff x="14267334" y="9403877"/>
              <a:chExt cx="554422" cy="554417"/>
            </a:xfrm>
            <a:grpFill/>
          </p:grpSpPr>
          <p:sp>
            <p:nvSpPr>
              <p:cNvPr id="36" name="object 158"/>
              <p:cNvSpPr/>
              <p:nvPr/>
            </p:nvSpPr>
            <p:spPr>
              <a:xfrm>
                <a:off x="14267334" y="9403877"/>
                <a:ext cx="554422" cy="554417"/>
              </a:xfrm>
              <a:custGeom>
                <a:avLst/>
                <a:gdLst/>
                <a:ahLst/>
                <a:cxnLst/>
                <a:rect l="l" t="t" r="r" b="b"/>
                <a:pathLst>
                  <a:path w="554422" h="554417">
                    <a:moveTo>
                      <a:pt x="920" y="254509"/>
                    </a:moveTo>
                    <a:lnTo>
                      <a:pt x="0" y="277211"/>
                    </a:lnTo>
                    <a:lnTo>
                      <a:pt x="920" y="299913"/>
                    </a:lnTo>
                    <a:lnTo>
                      <a:pt x="3634" y="322116"/>
                    </a:lnTo>
                    <a:lnTo>
                      <a:pt x="8070" y="343748"/>
                    </a:lnTo>
                    <a:lnTo>
                      <a:pt x="14156" y="364736"/>
                    </a:lnTo>
                    <a:lnTo>
                      <a:pt x="21819" y="385010"/>
                    </a:lnTo>
                    <a:lnTo>
                      <a:pt x="30988" y="404496"/>
                    </a:lnTo>
                    <a:lnTo>
                      <a:pt x="41591" y="423124"/>
                    </a:lnTo>
                    <a:lnTo>
                      <a:pt x="38568" y="336209"/>
                    </a:lnTo>
                    <a:lnTo>
                      <a:pt x="34635" y="317028"/>
                    </a:lnTo>
                    <a:lnTo>
                      <a:pt x="32229" y="297341"/>
                    </a:lnTo>
                    <a:lnTo>
                      <a:pt x="31412" y="277211"/>
                    </a:lnTo>
                    <a:lnTo>
                      <a:pt x="32229" y="257082"/>
                    </a:lnTo>
                    <a:lnTo>
                      <a:pt x="34635" y="237395"/>
                    </a:lnTo>
                    <a:lnTo>
                      <a:pt x="38568" y="218215"/>
                    </a:lnTo>
                    <a:lnTo>
                      <a:pt x="43964" y="199604"/>
                    </a:lnTo>
                    <a:lnTo>
                      <a:pt x="50759" y="181628"/>
                    </a:lnTo>
                    <a:lnTo>
                      <a:pt x="58889" y="164350"/>
                    </a:lnTo>
                    <a:lnTo>
                      <a:pt x="68290" y="147833"/>
                    </a:lnTo>
                    <a:lnTo>
                      <a:pt x="78899" y="132141"/>
                    </a:lnTo>
                    <a:lnTo>
                      <a:pt x="90652" y="117338"/>
                    </a:lnTo>
                    <a:lnTo>
                      <a:pt x="103486" y="103488"/>
                    </a:lnTo>
                    <a:lnTo>
                      <a:pt x="117336" y="90654"/>
                    </a:lnTo>
                    <a:lnTo>
                      <a:pt x="132139" y="78901"/>
                    </a:lnTo>
                    <a:lnTo>
                      <a:pt x="147830" y="68291"/>
                    </a:lnTo>
                    <a:lnTo>
                      <a:pt x="164347" y="58890"/>
                    </a:lnTo>
                    <a:lnTo>
                      <a:pt x="181626" y="50759"/>
                    </a:lnTo>
                    <a:lnTo>
                      <a:pt x="199602" y="43964"/>
                    </a:lnTo>
                    <a:lnTo>
                      <a:pt x="218213" y="38568"/>
                    </a:lnTo>
                    <a:lnTo>
                      <a:pt x="237394" y="34635"/>
                    </a:lnTo>
                    <a:lnTo>
                      <a:pt x="257081" y="32229"/>
                    </a:lnTo>
                    <a:lnTo>
                      <a:pt x="277211" y="31412"/>
                    </a:lnTo>
                    <a:lnTo>
                      <a:pt x="297341" y="32229"/>
                    </a:lnTo>
                    <a:lnTo>
                      <a:pt x="317028" y="34635"/>
                    </a:lnTo>
                    <a:lnTo>
                      <a:pt x="336209" y="38568"/>
                    </a:lnTo>
                    <a:lnTo>
                      <a:pt x="354820" y="43964"/>
                    </a:lnTo>
                    <a:lnTo>
                      <a:pt x="372796" y="50759"/>
                    </a:lnTo>
                    <a:lnTo>
                      <a:pt x="390074" y="58890"/>
                    </a:lnTo>
                    <a:lnTo>
                      <a:pt x="406592" y="68291"/>
                    </a:lnTo>
                    <a:lnTo>
                      <a:pt x="422283" y="78901"/>
                    </a:lnTo>
                    <a:lnTo>
                      <a:pt x="437086" y="90654"/>
                    </a:lnTo>
                    <a:lnTo>
                      <a:pt x="450936" y="103488"/>
                    </a:lnTo>
                    <a:lnTo>
                      <a:pt x="463769" y="117338"/>
                    </a:lnTo>
                    <a:lnTo>
                      <a:pt x="475523" y="132141"/>
                    </a:lnTo>
                    <a:lnTo>
                      <a:pt x="486132" y="147833"/>
                    </a:lnTo>
                    <a:lnTo>
                      <a:pt x="495533" y="164350"/>
                    </a:lnTo>
                    <a:lnTo>
                      <a:pt x="503663" y="181628"/>
                    </a:lnTo>
                    <a:lnTo>
                      <a:pt x="510458" y="199604"/>
                    </a:lnTo>
                    <a:lnTo>
                      <a:pt x="515854" y="218215"/>
                    </a:lnTo>
                    <a:lnTo>
                      <a:pt x="519787" y="237395"/>
                    </a:lnTo>
                    <a:lnTo>
                      <a:pt x="522193" y="257082"/>
                    </a:lnTo>
                    <a:lnTo>
                      <a:pt x="523010" y="277211"/>
                    </a:lnTo>
                    <a:lnTo>
                      <a:pt x="522193" y="297341"/>
                    </a:lnTo>
                    <a:lnTo>
                      <a:pt x="519787" y="317028"/>
                    </a:lnTo>
                    <a:lnTo>
                      <a:pt x="515854" y="336209"/>
                    </a:lnTo>
                    <a:lnTo>
                      <a:pt x="510458" y="354819"/>
                    </a:lnTo>
                    <a:lnTo>
                      <a:pt x="503663" y="372795"/>
                    </a:lnTo>
                    <a:lnTo>
                      <a:pt x="495533" y="390073"/>
                    </a:lnTo>
                    <a:lnTo>
                      <a:pt x="486132" y="406590"/>
                    </a:lnTo>
                    <a:lnTo>
                      <a:pt x="475523" y="422281"/>
                    </a:lnTo>
                    <a:lnTo>
                      <a:pt x="463769" y="437084"/>
                    </a:lnTo>
                    <a:lnTo>
                      <a:pt x="450936" y="450933"/>
                    </a:lnTo>
                    <a:lnTo>
                      <a:pt x="437086" y="463766"/>
                    </a:lnTo>
                    <a:lnTo>
                      <a:pt x="422283" y="475519"/>
                    </a:lnTo>
                    <a:lnTo>
                      <a:pt x="406592" y="486128"/>
                    </a:lnTo>
                    <a:lnTo>
                      <a:pt x="390074" y="495529"/>
                    </a:lnTo>
                    <a:lnTo>
                      <a:pt x="372796" y="503659"/>
                    </a:lnTo>
                    <a:lnTo>
                      <a:pt x="354820" y="510453"/>
                    </a:lnTo>
                    <a:lnTo>
                      <a:pt x="336209" y="515849"/>
                    </a:lnTo>
                    <a:lnTo>
                      <a:pt x="317028" y="519782"/>
                    </a:lnTo>
                    <a:lnTo>
                      <a:pt x="297341" y="522188"/>
                    </a:lnTo>
                    <a:lnTo>
                      <a:pt x="277211" y="523005"/>
                    </a:lnTo>
                    <a:lnTo>
                      <a:pt x="257081" y="522188"/>
                    </a:lnTo>
                    <a:lnTo>
                      <a:pt x="237394" y="519782"/>
                    </a:lnTo>
                    <a:lnTo>
                      <a:pt x="218213" y="515849"/>
                    </a:lnTo>
                    <a:lnTo>
                      <a:pt x="199602" y="510453"/>
                    </a:lnTo>
                    <a:lnTo>
                      <a:pt x="181626" y="503659"/>
                    </a:lnTo>
                    <a:lnTo>
                      <a:pt x="164347" y="495529"/>
                    </a:lnTo>
                    <a:lnTo>
                      <a:pt x="147830" y="486128"/>
                    </a:lnTo>
                    <a:lnTo>
                      <a:pt x="132139" y="475519"/>
                    </a:lnTo>
                    <a:lnTo>
                      <a:pt x="117336" y="463766"/>
                    </a:lnTo>
                    <a:lnTo>
                      <a:pt x="103486" y="450933"/>
                    </a:lnTo>
                    <a:lnTo>
                      <a:pt x="90652" y="437084"/>
                    </a:lnTo>
                    <a:lnTo>
                      <a:pt x="78899" y="422281"/>
                    </a:lnTo>
                    <a:lnTo>
                      <a:pt x="68290" y="406590"/>
                    </a:lnTo>
                    <a:lnTo>
                      <a:pt x="58889" y="390073"/>
                    </a:lnTo>
                    <a:lnTo>
                      <a:pt x="50759" y="372795"/>
                    </a:lnTo>
                    <a:lnTo>
                      <a:pt x="43964" y="354819"/>
                    </a:lnTo>
                    <a:lnTo>
                      <a:pt x="53556" y="440820"/>
                    </a:lnTo>
                    <a:lnTo>
                      <a:pt x="66811" y="457515"/>
                    </a:lnTo>
                    <a:lnTo>
                      <a:pt x="81285" y="473134"/>
                    </a:lnTo>
                    <a:lnTo>
                      <a:pt x="96905" y="487608"/>
                    </a:lnTo>
                    <a:lnTo>
                      <a:pt x="113600" y="500863"/>
                    </a:lnTo>
                    <a:lnTo>
                      <a:pt x="131297" y="512827"/>
                    </a:lnTo>
                    <a:lnTo>
                      <a:pt x="149925" y="523430"/>
                    </a:lnTo>
                    <a:lnTo>
                      <a:pt x="169411" y="532599"/>
                    </a:lnTo>
                    <a:lnTo>
                      <a:pt x="189685" y="540262"/>
                    </a:lnTo>
                    <a:lnTo>
                      <a:pt x="210674" y="546347"/>
                    </a:lnTo>
                    <a:lnTo>
                      <a:pt x="232306" y="550782"/>
                    </a:lnTo>
                    <a:lnTo>
                      <a:pt x="254509" y="553497"/>
                    </a:lnTo>
                    <a:lnTo>
                      <a:pt x="277211" y="554417"/>
                    </a:lnTo>
                    <a:lnTo>
                      <a:pt x="299913" y="553497"/>
                    </a:lnTo>
                    <a:lnTo>
                      <a:pt x="322116" y="550782"/>
                    </a:lnTo>
                    <a:lnTo>
                      <a:pt x="343748" y="546347"/>
                    </a:lnTo>
                    <a:lnTo>
                      <a:pt x="364737" y="540262"/>
                    </a:lnTo>
                    <a:lnTo>
                      <a:pt x="385011" y="532599"/>
                    </a:lnTo>
                    <a:lnTo>
                      <a:pt x="404497" y="523430"/>
                    </a:lnTo>
                    <a:lnTo>
                      <a:pt x="423125" y="512827"/>
                    </a:lnTo>
                    <a:lnTo>
                      <a:pt x="440822" y="500863"/>
                    </a:lnTo>
                    <a:lnTo>
                      <a:pt x="457517" y="487608"/>
                    </a:lnTo>
                    <a:lnTo>
                      <a:pt x="473137" y="473134"/>
                    </a:lnTo>
                    <a:lnTo>
                      <a:pt x="487611" y="457515"/>
                    </a:lnTo>
                    <a:lnTo>
                      <a:pt x="500866" y="440820"/>
                    </a:lnTo>
                    <a:lnTo>
                      <a:pt x="512831" y="423124"/>
                    </a:lnTo>
                    <a:lnTo>
                      <a:pt x="523434" y="404496"/>
                    </a:lnTo>
                    <a:lnTo>
                      <a:pt x="532603" y="385010"/>
                    </a:lnTo>
                    <a:lnTo>
                      <a:pt x="540266" y="364736"/>
                    </a:lnTo>
                    <a:lnTo>
                      <a:pt x="546352" y="343748"/>
                    </a:lnTo>
                    <a:lnTo>
                      <a:pt x="550788" y="322116"/>
                    </a:lnTo>
                    <a:lnTo>
                      <a:pt x="553502" y="299913"/>
                    </a:lnTo>
                    <a:lnTo>
                      <a:pt x="554422" y="277211"/>
                    </a:lnTo>
                    <a:lnTo>
                      <a:pt x="553502" y="254509"/>
                    </a:lnTo>
                    <a:lnTo>
                      <a:pt x="550788" y="232306"/>
                    </a:lnTo>
                    <a:lnTo>
                      <a:pt x="546352" y="210674"/>
                    </a:lnTo>
                    <a:lnTo>
                      <a:pt x="540266" y="189685"/>
                    </a:lnTo>
                    <a:lnTo>
                      <a:pt x="532603" y="169411"/>
                    </a:lnTo>
                    <a:lnTo>
                      <a:pt x="523434" y="149925"/>
                    </a:lnTo>
                    <a:lnTo>
                      <a:pt x="512831" y="131297"/>
                    </a:lnTo>
                    <a:lnTo>
                      <a:pt x="500866" y="113600"/>
                    </a:lnTo>
                    <a:lnTo>
                      <a:pt x="487611" y="96905"/>
                    </a:lnTo>
                    <a:lnTo>
                      <a:pt x="473137" y="81285"/>
                    </a:lnTo>
                    <a:lnTo>
                      <a:pt x="457517" y="66811"/>
                    </a:lnTo>
                    <a:lnTo>
                      <a:pt x="440822" y="53556"/>
                    </a:lnTo>
                    <a:lnTo>
                      <a:pt x="423125" y="41591"/>
                    </a:lnTo>
                    <a:lnTo>
                      <a:pt x="404497" y="30988"/>
                    </a:lnTo>
                    <a:lnTo>
                      <a:pt x="385011" y="21819"/>
                    </a:lnTo>
                    <a:lnTo>
                      <a:pt x="364737" y="14156"/>
                    </a:lnTo>
                    <a:lnTo>
                      <a:pt x="343748" y="8070"/>
                    </a:lnTo>
                    <a:lnTo>
                      <a:pt x="322116" y="3634"/>
                    </a:lnTo>
                    <a:lnTo>
                      <a:pt x="299913" y="920"/>
                    </a:lnTo>
                    <a:lnTo>
                      <a:pt x="277211" y="0"/>
                    </a:lnTo>
                    <a:lnTo>
                      <a:pt x="254509" y="920"/>
                    </a:lnTo>
                    <a:lnTo>
                      <a:pt x="232306" y="3634"/>
                    </a:lnTo>
                    <a:lnTo>
                      <a:pt x="210674" y="8070"/>
                    </a:lnTo>
                    <a:lnTo>
                      <a:pt x="189685" y="14156"/>
                    </a:lnTo>
                    <a:lnTo>
                      <a:pt x="169411" y="21819"/>
                    </a:lnTo>
                    <a:lnTo>
                      <a:pt x="149925" y="30988"/>
                    </a:lnTo>
                    <a:lnTo>
                      <a:pt x="131297" y="41591"/>
                    </a:lnTo>
                    <a:lnTo>
                      <a:pt x="113600" y="53556"/>
                    </a:lnTo>
                    <a:lnTo>
                      <a:pt x="96905" y="66811"/>
                    </a:lnTo>
                    <a:lnTo>
                      <a:pt x="81285" y="81285"/>
                    </a:lnTo>
                    <a:lnTo>
                      <a:pt x="66811" y="96905"/>
                    </a:lnTo>
                    <a:lnTo>
                      <a:pt x="53556" y="113600"/>
                    </a:lnTo>
                    <a:lnTo>
                      <a:pt x="41591" y="131297"/>
                    </a:lnTo>
                    <a:lnTo>
                      <a:pt x="30988" y="149925"/>
                    </a:lnTo>
                    <a:lnTo>
                      <a:pt x="21819" y="169411"/>
                    </a:lnTo>
                    <a:lnTo>
                      <a:pt x="14156" y="189685"/>
                    </a:lnTo>
                    <a:lnTo>
                      <a:pt x="8070" y="210674"/>
                    </a:lnTo>
                    <a:lnTo>
                      <a:pt x="3634" y="232306"/>
                    </a:lnTo>
                    <a:lnTo>
                      <a:pt x="920" y="254509"/>
                    </a:lnTo>
                    <a:close/>
                  </a:path>
                  <a:path w="554422" h="554417">
                    <a:moveTo>
                      <a:pt x="43964" y="354819"/>
                    </a:moveTo>
                    <a:lnTo>
                      <a:pt x="38568" y="336209"/>
                    </a:lnTo>
                    <a:lnTo>
                      <a:pt x="41591" y="423124"/>
                    </a:lnTo>
                    <a:lnTo>
                      <a:pt x="53556" y="440820"/>
                    </a:lnTo>
                    <a:lnTo>
                      <a:pt x="43964" y="35481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object 159"/>
              <p:cNvSpPr/>
              <p:nvPr/>
            </p:nvSpPr>
            <p:spPr>
              <a:xfrm>
                <a:off x="14395480" y="9559935"/>
                <a:ext cx="300833" cy="246851"/>
              </a:xfrm>
              <a:custGeom>
                <a:avLst/>
                <a:gdLst/>
                <a:ahLst/>
                <a:cxnLst/>
                <a:rect l="l" t="t" r="r" b="b"/>
                <a:pathLst>
                  <a:path w="300833" h="246851">
                    <a:moveTo>
                      <a:pt x="62694" y="67479"/>
                    </a:moveTo>
                    <a:lnTo>
                      <a:pt x="0" y="130174"/>
                    </a:lnTo>
                    <a:lnTo>
                      <a:pt x="116677" y="246851"/>
                    </a:lnTo>
                    <a:lnTo>
                      <a:pt x="300833" y="62699"/>
                    </a:lnTo>
                    <a:lnTo>
                      <a:pt x="238134" y="0"/>
                    </a:lnTo>
                    <a:lnTo>
                      <a:pt x="116677" y="121462"/>
                    </a:lnTo>
                    <a:lnTo>
                      <a:pt x="62694" y="67479"/>
                    </a:lnTo>
                    <a:lnTo>
                      <a:pt x="44422" y="130174"/>
                    </a:lnTo>
                    <a:lnTo>
                      <a:pt x="62694" y="111902"/>
                    </a:lnTo>
                    <a:lnTo>
                      <a:pt x="116677" y="165879"/>
                    </a:lnTo>
                    <a:lnTo>
                      <a:pt x="238134" y="44427"/>
                    </a:lnTo>
                    <a:lnTo>
                      <a:pt x="256405" y="62699"/>
                    </a:lnTo>
                    <a:lnTo>
                      <a:pt x="116677" y="202433"/>
                    </a:lnTo>
                    <a:lnTo>
                      <a:pt x="44422" y="130174"/>
                    </a:lnTo>
                    <a:lnTo>
                      <a:pt x="62694" y="67479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58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9A8CFF9-705C-ACDB-70A9-588B89D49BC1}"/>
              </a:ext>
            </a:extLst>
          </p:cNvPr>
          <p:cNvSpPr/>
          <p:nvPr/>
        </p:nvSpPr>
        <p:spPr>
          <a:xfrm>
            <a:off x="4571351" y="2791895"/>
            <a:ext cx="4014930" cy="12977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9A8CFF9-705C-ACDB-70A9-588B89D49BC1}"/>
              </a:ext>
            </a:extLst>
          </p:cNvPr>
          <p:cNvSpPr/>
          <p:nvPr/>
        </p:nvSpPr>
        <p:spPr>
          <a:xfrm>
            <a:off x="657950" y="2791895"/>
            <a:ext cx="3923651" cy="129771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эффекты</a:t>
            </a:r>
            <a:endParaRPr lang="ru-RU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xmlns="" id="{79BEFE83-DE46-2F4C-B31B-5297A0F7E5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28" y="176026"/>
            <a:ext cx="1611824" cy="81714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A8CFF9-705C-ACDB-70A9-588B89D49BC1}"/>
              </a:ext>
            </a:extLst>
          </p:cNvPr>
          <p:cNvSpPr/>
          <p:nvPr/>
        </p:nvSpPr>
        <p:spPr>
          <a:xfrm>
            <a:off x="4514963" y="1448440"/>
            <a:ext cx="4071318" cy="1150044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C25B63D-F07F-21FF-708F-D35131556D08}"/>
              </a:ext>
            </a:extLst>
          </p:cNvPr>
          <p:cNvSpPr/>
          <p:nvPr/>
        </p:nvSpPr>
        <p:spPr>
          <a:xfrm>
            <a:off x="4514963" y="1448440"/>
            <a:ext cx="83956" cy="1150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884CD85D-CECB-2731-557C-6795F1BC55F3}"/>
              </a:ext>
            </a:extLst>
          </p:cNvPr>
          <p:cNvCxnSpPr>
            <a:cxnSpLocks/>
          </p:cNvCxnSpPr>
          <p:nvPr/>
        </p:nvCxnSpPr>
        <p:spPr>
          <a:xfrm flipH="1">
            <a:off x="766178" y="2656869"/>
            <a:ext cx="757270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ECCD96A-8ECC-0F7F-CE4D-D01AC3DA9F13}"/>
              </a:ext>
            </a:extLst>
          </p:cNvPr>
          <p:cNvSpPr/>
          <p:nvPr/>
        </p:nvSpPr>
        <p:spPr>
          <a:xfrm>
            <a:off x="4914632" y="1597521"/>
            <a:ext cx="3838520" cy="6237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ru-RU" sz="1600" dirty="0" smtClean="0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загрузки получаемых данных непосредственно </a:t>
            </a:r>
          </a:p>
          <a:p>
            <a:r>
              <a:rPr lang="ru-RU" sz="1600" dirty="0" smtClean="0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dirty="0" err="1" smtClean="0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биллинговые</a:t>
            </a:r>
            <a:r>
              <a:rPr lang="ru-RU" sz="1600" dirty="0" smtClean="0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программы </a:t>
            </a:r>
            <a:endParaRPr lang="ru-RU" sz="1600" dirty="0">
              <a:solidFill>
                <a:srgbClr val="1B479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A935994-E059-04F2-32AC-A6CF78FC60FD}"/>
              </a:ext>
            </a:extLst>
          </p:cNvPr>
          <p:cNvSpPr txBox="1">
            <a:spLocks/>
          </p:cNvSpPr>
          <p:nvPr/>
        </p:nvSpPr>
        <p:spPr>
          <a:xfrm>
            <a:off x="816001" y="2791894"/>
            <a:ext cx="3759318" cy="2886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spc="20" baseline="0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600" b="0" dirty="0" smtClean="0"/>
              <a:t>Снижение трудозатрат, </a:t>
            </a:r>
            <a:r>
              <a:rPr lang="ru-RU" sz="1600" b="0" dirty="0"/>
              <a:t>о</a:t>
            </a:r>
            <a:r>
              <a:rPr lang="ru-RU" sz="1600" b="0" dirty="0" smtClean="0"/>
              <a:t>птимизация штата сотрудников, отвечающих за узлы учета, направление высвобождаемых работников на решение задач, не подлежащих автоматизации </a:t>
            </a:r>
            <a:endParaRPr lang="ru-RU" sz="1600" b="0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8A935994-E059-04F2-32AC-A6CF78FC60FD}"/>
              </a:ext>
            </a:extLst>
          </p:cNvPr>
          <p:cNvSpPr txBox="1">
            <a:spLocks/>
          </p:cNvSpPr>
          <p:nvPr/>
        </p:nvSpPr>
        <p:spPr>
          <a:xfrm>
            <a:off x="5107258" y="2907057"/>
            <a:ext cx="3387743" cy="924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spc="20" baseline="0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Объективность и прозрачность расчетов за коммунальные услуги</a:t>
            </a:r>
            <a:endParaRPr lang="ru-RU" dirty="0"/>
          </a:p>
        </p:txBody>
      </p:sp>
      <p:sp>
        <p:nvSpPr>
          <p:cNvPr id="18" name="Стрелка: шеврон 20">
            <a:extLst>
              <a:ext uri="{FF2B5EF4-FFF2-40B4-BE49-F238E27FC236}">
                <a16:creationId xmlns:a16="http://schemas.microsoft.com/office/drawing/2014/main" xmlns="" id="{399F95D2-603E-BA9B-DD73-A21E0B6666CC}"/>
              </a:ext>
            </a:extLst>
          </p:cNvPr>
          <p:cNvSpPr/>
          <p:nvPr/>
        </p:nvSpPr>
        <p:spPr>
          <a:xfrm>
            <a:off x="4571351" y="2791895"/>
            <a:ext cx="299677" cy="1297710"/>
          </a:xfrm>
          <a:prstGeom prst="chevron">
            <a:avLst/>
          </a:prstGeom>
          <a:solidFill>
            <a:srgbClr val="E4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endParaRPr lang="ru-RU" sz="14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0159" b="28576"/>
          <a:stretch/>
        </p:blipFill>
        <p:spPr>
          <a:xfrm>
            <a:off x="4997" y="4452078"/>
            <a:ext cx="9132709" cy="69142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0AE4172-02D5-4315-CE0E-B936C7A89A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238887">
            <a:off x="-130650" y="3639577"/>
            <a:ext cx="2104535" cy="1625002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8A935994-E059-04F2-32AC-A6CF78FC60FD}"/>
              </a:ext>
            </a:extLst>
          </p:cNvPr>
          <p:cNvSpPr txBox="1">
            <a:spLocks/>
          </p:cNvSpPr>
          <p:nvPr/>
        </p:nvSpPr>
        <p:spPr>
          <a:xfrm>
            <a:off x="657950" y="1578755"/>
            <a:ext cx="3903150" cy="924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spc="20" baseline="0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600" b="0" dirty="0" smtClean="0"/>
              <a:t>Сокращение небаланса и коммерческих потерь, рост полезного отпуска, контролируемого </a:t>
            </a:r>
            <a:r>
              <a:rPr lang="ru-RU" sz="1600" b="0" dirty="0" smtClean="0">
                <a:solidFill>
                  <a:srgbClr val="FF0000"/>
                </a:solidFill>
              </a:rPr>
              <a:t>дистанционно</a:t>
            </a:r>
            <a:endParaRPr lang="ru-RU" sz="1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08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КС_Финал">
      <a:dk1>
        <a:srgbClr val="323F4F"/>
      </a:dk1>
      <a:lt1>
        <a:srgbClr val="FFFFFF"/>
      </a:lt1>
      <a:dk2>
        <a:srgbClr val="8496B0"/>
      </a:dk2>
      <a:lt2>
        <a:srgbClr val="E7E6E6"/>
      </a:lt2>
      <a:accent1>
        <a:srgbClr val="00549A"/>
      </a:accent1>
      <a:accent2>
        <a:srgbClr val="E31F26"/>
      </a:accent2>
      <a:accent3>
        <a:srgbClr val="3376AE"/>
      </a:accent3>
      <a:accent4>
        <a:srgbClr val="99BBD7"/>
      </a:accent4>
      <a:accent5>
        <a:srgbClr val="5B9BD5"/>
      </a:accent5>
      <a:accent6>
        <a:srgbClr val="CCDDEB"/>
      </a:accent6>
      <a:hlink>
        <a:srgbClr val="00549A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14542</TotalTime>
  <Words>434</Words>
  <Application>Microsoft Office PowerPoint</Application>
  <PresentationFormat>Экран (16:9)</PresentationFormat>
  <Paragraphs>44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Тема Office</vt:lpstr>
      <vt:lpstr>Презентация PowerPoint</vt:lpstr>
      <vt:lpstr>Текущая ситуация с оснащением МКД общедомовыми приборами учета (ОДПУ) </vt:lpstr>
      <vt:lpstr>Текущая ситуация с оснащением МКД общедомовыми приборами учета (ОДПУ) </vt:lpstr>
      <vt:lpstr>В цифрах на примере РКС</vt:lpstr>
      <vt:lpstr>Главная проблема – вандализм в отношении ОДПУ</vt:lpstr>
      <vt:lpstr>Предлагаемые меры</vt:lpstr>
      <vt:lpstr>Предлагаемые меры</vt:lpstr>
      <vt:lpstr>Ожидаемые эффекты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Любимым  городам – чистую воду!</dc:title>
  <dc:creator>1</dc:creator>
  <cp:lastModifiedBy>Кухарева Ольга Александровна</cp:lastModifiedBy>
  <cp:revision>286</cp:revision>
  <cp:lastPrinted>2025-02-20T07:37:41Z</cp:lastPrinted>
  <dcterms:created xsi:type="dcterms:W3CDTF">2022-08-21T08:43:01Z</dcterms:created>
  <dcterms:modified xsi:type="dcterms:W3CDTF">2025-12-10T09:51:58Z</dcterms:modified>
</cp:coreProperties>
</file>